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23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sites.google.com/view/jaswanth-kollipar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731084"/>
            <a:ext cx="7415927" cy="3006090"/>
          </a:xfrm>
          <a:prstGeom prst="rect">
            <a:avLst/>
          </a:prstGeom>
          <a:noFill/>
          <a:ln/>
        </p:spPr>
        <p:txBody>
          <a:bodyPr wrap="square" rtlCol="0" anchor="t"/>
          <a:lstStyle/>
          <a:p>
            <a:pPr marL="0" indent="0">
              <a:lnSpc>
                <a:spcPts val="7890"/>
              </a:lnSpc>
              <a:buNone/>
            </a:pPr>
            <a:r>
              <a:rPr lang="en-US" sz="6312" dirty="0">
                <a:solidFill>
                  <a:srgbClr val="FFD9BE"/>
                </a:solidFill>
                <a:latin typeface="Quattrocento" pitchFamily="34" charset="0"/>
                <a:ea typeface="Quattrocento" pitchFamily="34" charset="-122"/>
                <a:cs typeface="Quattrocento" pitchFamily="34" charset="-120"/>
              </a:rPr>
              <a:t>Real-Time Language Translator: Bridging Language Barriers</a:t>
            </a:r>
            <a:endParaRPr lang="en-US" sz="6312" dirty="0"/>
          </a:p>
        </p:txBody>
      </p:sp>
      <p:sp>
        <p:nvSpPr>
          <p:cNvPr id="6" name="Text 3"/>
          <p:cNvSpPr/>
          <p:nvPr/>
        </p:nvSpPr>
        <p:spPr>
          <a:xfrm>
            <a:off x="864037" y="4855607"/>
            <a:ext cx="7415927" cy="1185148"/>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Welcome to our presentation on real-time language translation! We'll explore the functionality, technologies, platforms, and innovations that are shaping the future of communication.</a:t>
            </a:r>
            <a:endParaRPr lang="en-US" sz="1944" dirty="0"/>
          </a:p>
        </p:txBody>
      </p:sp>
      <p:sp>
        <p:nvSpPr>
          <p:cNvPr id="7" name="Shape 4"/>
          <p:cNvSpPr/>
          <p:nvPr/>
        </p:nvSpPr>
        <p:spPr>
          <a:xfrm>
            <a:off x="864037" y="6336863"/>
            <a:ext cx="394930" cy="394930"/>
          </a:xfrm>
          <a:prstGeom prst="roundRect">
            <a:avLst>
              <a:gd name="adj" fmla="val 23151155"/>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71657" y="6344483"/>
            <a:ext cx="379690" cy="379690"/>
          </a:xfrm>
          <a:prstGeom prst="rect">
            <a:avLst/>
          </a:prstGeom>
        </p:spPr>
      </p:pic>
      <p:sp>
        <p:nvSpPr>
          <p:cNvPr id="9" name="Text 5"/>
          <p:cNvSpPr/>
          <p:nvPr/>
        </p:nvSpPr>
        <p:spPr>
          <a:xfrm>
            <a:off x="1382316" y="6318409"/>
            <a:ext cx="3119199" cy="431959"/>
          </a:xfrm>
          <a:prstGeom prst="rect">
            <a:avLst/>
          </a:prstGeom>
          <a:noFill/>
          <a:ln/>
        </p:spPr>
        <p:txBody>
          <a:bodyPr wrap="none" rtlCol="0" anchor="t"/>
          <a:lstStyle/>
          <a:p>
            <a:pPr marL="0" indent="0" algn="l">
              <a:lnSpc>
                <a:spcPts val="3402"/>
              </a:lnSpc>
              <a:buNone/>
            </a:pPr>
            <a:r>
              <a:rPr lang="en-US" sz="2430" b="1" dirty="0">
                <a:solidFill>
                  <a:srgbClr val="F9EEE7"/>
                </a:solidFill>
                <a:latin typeface="Quattrocento" pitchFamily="34" charset="0"/>
                <a:ea typeface="Quattrocento" pitchFamily="34" charset="-122"/>
                <a:cs typeface="Quattrocento" pitchFamily="34" charset="-120"/>
              </a:rPr>
              <a:t>by Kollipara Jaswanth</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0076"/>
          </a:xfrm>
          <a:prstGeom prst="rect">
            <a:avLst/>
          </a:prstGeom>
          <a:solidFill>
            <a:srgbClr val="123332"/>
          </a:solidFill>
          <a:ln/>
        </p:spPr>
      </p:sp>
      <p:sp>
        <p:nvSpPr>
          <p:cNvPr id="4" name="Text 2"/>
          <p:cNvSpPr/>
          <p:nvPr/>
        </p:nvSpPr>
        <p:spPr>
          <a:xfrm>
            <a:off x="968693" y="678894"/>
            <a:ext cx="9505831"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Contact, Discussion, and Conclusion</a:t>
            </a:r>
            <a:endParaRPr lang="en-US" sz="4574" dirty="0"/>
          </a:p>
        </p:txBody>
      </p:sp>
      <p:pic>
        <p:nvPicPr>
          <p:cNvPr id="5" name="Image 0" descr="preencoded.png"/>
          <p:cNvPicPr>
            <a:picLocks noChangeAspect="1"/>
          </p:cNvPicPr>
          <p:nvPr/>
        </p:nvPicPr>
        <p:blipFill>
          <a:blip r:embed="rId3"/>
          <a:stretch>
            <a:fillRect/>
          </a:stretch>
        </p:blipFill>
        <p:spPr>
          <a:xfrm>
            <a:off x="968693" y="1898690"/>
            <a:ext cx="3984069" cy="2462332"/>
          </a:xfrm>
          <a:prstGeom prst="rect">
            <a:avLst/>
          </a:prstGeom>
        </p:spPr>
      </p:pic>
      <p:sp>
        <p:nvSpPr>
          <p:cNvPr id="6" name="Text 3"/>
          <p:cNvSpPr/>
          <p:nvPr/>
        </p:nvSpPr>
        <p:spPr>
          <a:xfrm>
            <a:off x="968693" y="4669631"/>
            <a:ext cx="2904530" cy="363141"/>
          </a:xfrm>
          <a:prstGeom prst="rect">
            <a:avLst/>
          </a:prstGeom>
          <a:noFill/>
          <a:ln/>
        </p:spPr>
        <p:txBody>
          <a:bodyPr wrap="none" rtlCol="0" anchor="t"/>
          <a:lstStyle/>
          <a:p>
            <a:pPr marL="0" indent="0" algn="l">
              <a:lnSpc>
                <a:spcPts val="2859"/>
              </a:lnSpc>
              <a:buNone/>
            </a:pPr>
            <a:r>
              <a:rPr lang="en-US" sz="2287" dirty="0">
                <a:solidFill>
                  <a:srgbClr val="F9EEE7"/>
                </a:solidFill>
                <a:latin typeface="Quattrocento" pitchFamily="34" charset="0"/>
                <a:ea typeface="Quattrocento" pitchFamily="34" charset="-122"/>
                <a:cs typeface="Quattrocento" pitchFamily="34" charset="-120"/>
              </a:rPr>
              <a:t>Contact Us</a:t>
            </a:r>
            <a:endParaRPr lang="en-US" sz="2287" dirty="0"/>
          </a:p>
        </p:txBody>
      </p:sp>
      <p:sp>
        <p:nvSpPr>
          <p:cNvPr id="7" name="Text 4"/>
          <p:cNvSpPr/>
          <p:nvPr/>
        </p:nvSpPr>
        <p:spPr>
          <a:xfrm>
            <a:off x="968693" y="5180886"/>
            <a:ext cx="3984069" cy="790099"/>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For more information or to get involved, visit our website at </a:t>
            </a:r>
            <a:endParaRPr lang="en-US" sz="1944" dirty="0"/>
          </a:p>
        </p:txBody>
      </p:sp>
      <p:sp>
        <p:nvSpPr>
          <p:cNvPr id="8" name="Text 5"/>
          <p:cNvSpPr/>
          <p:nvPr/>
        </p:nvSpPr>
        <p:spPr>
          <a:xfrm>
            <a:off x="968693" y="6119098"/>
            <a:ext cx="3984069" cy="395049"/>
          </a:xfrm>
          <a:prstGeom prst="rect">
            <a:avLst/>
          </a:prstGeom>
          <a:noFill/>
          <a:ln/>
        </p:spPr>
        <p:txBody>
          <a:bodyPr wrap="none" rtlCol="0" anchor="t"/>
          <a:lstStyle/>
          <a:p>
            <a:pPr marL="0" indent="0" algn="l">
              <a:lnSpc>
                <a:spcPts val="3110"/>
              </a:lnSpc>
              <a:buNone/>
            </a:pPr>
            <a:r>
              <a:rPr lang="en-US" sz="1944"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Jaswanth Kollipara</a:t>
            </a:r>
            <a:endParaRPr lang="en-US" sz="1944" dirty="0"/>
          </a:p>
        </p:txBody>
      </p:sp>
      <p:sp>
        <p:nvSpPr>
          <p:cNvPr id="9" name="Text 6"/>
          <p:cNvSpPr/>
          <p:nvPr/>
        </p:nvSpPr>
        <p:spPr>
          <a:xfrm>
            <a:off x="968693" y="6662261"/>
            <a:ext cx="3984069" cy="790099"/>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 or email us at info@kjaswanth28@gmail.com.</a:t>
            </a:r>
            <a:endParaRPr lang="en-US" sz="1944" dirty="0"/>
          </a:p>
        </p:txBody>
      </p:sp>
      <p:pic>
        <p:nvPicPr>
          <p:cNvPr id="10" name="Image 1" descr="preencoded.png"/>
          <p:cNvPicPr>
            <a:picLocks noChangeAspect="1"/>
          </p:cNvPicPr>
          <p:nvPr/>
        </p:nvPicPr>
        <p:blipFill>
          <a:blip r:embed="rId5"/>
          <a:stretch>
            <a:fillRect/>
          </a:stretch>
        </p:blipFill>
        <p:spPr>
          <a:xfrm>
            <a:off x="5323046" y="1898690"/>
            <a:ext cx="3984069" cy="2462332"/>
          </a:xfrm>
          <a:prstGeom prst="rect">
            <a:avLst/>
          </a:prstGeom>
        </p:spPr>
      </p:pic>
      <p:sp>
        <p:nvSpPr>
          <p:cNvPr id="11" name="Text 7"/>
          <p:cNvSpPr/>
          <p:nvPr/>
        </p:nvSpPr>
        <p:spPr>
          <a:xfrm>
            <a:off x="5323046" y="4669631"/>
            <a:ext cx="3381970" cy="363141"/>
          </a:xfrm>
          <a:prstGeom prst="rect">
            <a:avLst/>
          </a:prstGeom>
          <a:noFill/>
          <a:ln/>
        </p:spPr>
        <p:txBody>
          <a:bodyPr wrap="none" rtlCol="0" anchor="t"/>
          <a:lstStyle/>
          <a:p>
            <a:pPr marL="0" indent="0" algn="l">
              <a:lnSpc>
                <a:spcPts val="2859"/>
              </a:lnSpc>
              <a:buNone/>
            </a:pPr>
            <a:r>
              <a:rPr lang="en-US" sz="2287" dirty="0">
                <a:solidFill>
                  <a:srgbClr val="F9EEE7"/>
                </a:solidFill>
                <a:latin typeface="Quattrocento" pitchFamily="34" charset="0"/>
                <a:ea typeface="Quattrocento" pitchFamily="34" charset="-122"/>
                <a:cs typeface="Quattrocento" pitchFamily="34" charset="-120"/>
              </a:rPr>
              <a:t>Questions and Discussion</a:t>
            </a:r>
            <a:endParaRPr lang="en-US" sz="2287" dirty="0"/>
          </a:p>
        </p:txBody>
      </p:sp>
      <p:sp>
        <p:nvSpPr>
          <p:cNvPr id="12" name="Text 8"/>
          <p:cNvSpPr/>
          <p:nvPr/>
        </p:nvSpPr>
        <p:spPr>
          <a:xfrm>
            <a:off x="5323046" y="5180886"/>
            <a:ext cx="3984069" cy="1975247"/>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We welcome your questions and feedback. Please feel free to raise your hand or use the discussion chat to participate in the Q&amp;A session.</a:t>
            </a:r>
            <a:endParaRPr lang="en-US" sz="1944" dirty="0"/>
          </a:p>
        </p:txBody>
      </p:sp>
      <p:pic>
        <p:nvPicPr>
          <p:cNvPr id="13" name="Image 2" descr="preencoded.png"/>
          <p:cNvPicPr>
            <a:picLocks noChangeAspect="1"/>
          </p:cNvPicPr>
          <p:nvPr/>
        </p:nvPicPr>
        <p:blipFill>
          <a:blip r:embed="rId6"/>
          <a:stretch>
            <a:fillRect/>
          </a:stretch>
        </p:blipFill>
        <p:spPr>
          <a:xfrm>
            <a:off x="9677400" y="1898690"/>
            <a:ext cx="3984188" cy="2462332"/>
          </a:xfrm>
          <a:prstGeom prst="rect">
            <a:avLst/>
          </a:prstGeom>
        </p:spPr>
      </p:pic>
      <p:sp>
        <p:nvSpPr>
          <p:cNvPr id="14" name="Text 9"/>
          <p:cNvSpPr/>
          <p:nvPr/>
        </p:nvSpPr>
        <p:spPr>
          <a:xfrm>
            <a:off x="9677400" y="4669631"/>
            <a:ext cx="2904530" cy="363141"/>
          </a:xfrm>
          <a:prstGeom prst="rect">
            <a:avLst/>
          </a:prstGeom>
          <a:noFill/>
          <a:ln/>
        </p:spPr>
        <p:txBody>
          <a:bodyPr wrap="none" rtlCol="0" anchor="t"/>
          <a:lstStyle/>
          <a:p>
            <a:pPr marL="0" indent="0" algn="l">
              <a:lnSpc>
                <a:spcPts val="2859"/>
              </a:lnSpc>
              <a:buNone/>
            </a:pPr>
            <a:r>
              <a:rPr lang="en-US" sz="2287" dirty="0">
                <a:solidFill>
                  <a:srgbClr val="F9EEE7"/>
                </a:solidFill>
                <a:latin typeface="Quattrocento" pitchFamily="34" charset="0"/>
                <a:ea typeface="Quattrocento" pitchFamily="34" charset="-122"/>
                <a:cs typeface="Quattrocento" pitchFamily="34" charset="-120"/>
              </a:rPr>
              <a:t>Thank You</a:t>
            </a:r>
            <a:endParaRPr lang="en-US" sz="2287" dirty="0"/>
          </a:p>
        </p:txBody>
      </p:sp>
      <p:sp>
        <p:nvSpPr>
          <p:cNvPr id="15" name="Text 10"/>
          <p:cNvSpPr/>
          <p:nvPr/>
        </p:nvSpPr>
        <p:spPr>
          <a:xfrm>
            <a:off x="9677400" y="5180886"/>
            <a:ext cx="3984188" cy="2370296"/>
          </a:xfrm>
          <a:prstGeom prst="rect">
            <a:avLst/>
          </a:prstGeom>
          <a:noFill/>
          <a:ln/>
        </p:spPr>
        <p:txBody>
          <a:bodyPr wrap="square" rtlCol="0" anchor="t"/>
          <a:lstStyle/>
          <a:p>
            <a:pPr marL="0" indent="0" algn="l">
              <a:lnSpc>
                <a:spcPts val="3110"/>
              </a:lnSpc>
              <a:buNone/>
            </a:pPr>
            <a:r>
              <a:rPr lang="en-US" sz="1944" dirty="0">
                <a:solidFill>
                  <a:srgbClr val="F9EEE7"/>
                </a:solidFill>
                <a:latin typeface="Quattrocento" pitchFamily="34" charset="0"/>
                <a:ea typeface="Quattrocento" pitchFamily="34" charset="-122"/>
                <a:cs typeface="Quattrocento" pitchFamily="34" charset="-120"/>
              </a:rPr>
              <a:t>Thank you all for your time and attention. We hope this presentation has provided valuable insights into the capabilities and future of real-time language translation.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2671" y="1098352"/>
            <a:ext cx="4344710" cy="543044"/>
          </a:xfrm>
          <a:prstGeom prst="rect">
            <a:avLst/>
          </a:prstGeom>
          <a:noFill/>
          <a:ln/>
        </p:spPr>
        <p:txBody>
          <a:bodyPr wrap="none" rtlCol="0" anchor="t"/>
          <a:lstStyle/>
          <a:p>
            <a:pPr marL="0" indent="0">
              <a:lnSpc>
                <a:spcPts val="4276"/>
              </a:lnSpc>
              <a:buNone/>
            </a:pPr>
            <a:r>
              <a:rPr lang="en-US" sz="3421" dirty="0">
                <a:solidFill>
                  <a:srgbClr val="FFD9BE"/>
                </a:solidFill>
                <a:latin typeface="Quattrocento" pitchFamily="34" charset="0"/>
                <a:ea typeface="Quattrocento" pitchFamily="34" charset="-122"/>
                <a:cs typeface="Quattrocento" pitchFamily="34" charset="-120"/>
              </a:rPr>
              <a:t>Introduction</a:t>
            </a:r>
            <a:endParaRPr lang="en-US" sz="3421" dirty="0"/>
          </a:p>
        </p:txBody>
      </p:sp>
      <p:sp>
        <p:nvSpPr>
          <p:cNvPr id="6" name="Text 3"/>
          <p:cNvSpPr/>
          <p:nvPr/>
        </p:nvSpPr>
        <p:spPr>
          <a:xfrm>
            <a:off x="6132671" y="1918335"/>
            <a:ext cx="7851458" cy="590788"/>
          </a:xfrm>
          <a:prstGeom prst="rect">
            <a:avLst/>
          </a:prstGeom>
          <a:noFill/>
          <a:ln/>
        </p:spPr>
        <p:txBody>
          <a:bodyPr wrap="square" rtlCol="0" anchor="t"/>
          <a:lstStyle/>
          <a:p>
            <a:pPr marL="0" indent="0">
              <a:lnSpc>
                <a:spcPts val="2326"/>
              </a:lnSpc>
              <a:buNone/>
            </a:pPr>
            <a:r>
              <a:rPr lang="en-US" sz="1454" dirty="0">
                <a:solidFill>
                  <a:srgbClr val="F9EEE7"/>
                </a:solidFill>
                <a:latin typeface="Quattrocento" pitchFamily="34" charset="0"/>
                <a:ea typeface="Quattrocento" pitchFamily="34" charset="-122"/>
                <a:cs typeface="Quattrocento" pitchFamily="34" charset="-120"/>
              </a:rPr>
              <a:t>Imagine a world where language barriers no longer exist, where seamless communication is possible across cultures. Real-time language translation is making this vision a reality.</a:t>
            </a:r>
            <a:endParaRPr lang="en-US" sz="1454" dirty="0"/>
          </a:p>
        </p:txBody>
      </p:sp>
      <p:sp>
        <p:nvSpPr>
          <p:cNvPr id="7" name="Text 4"/>
          <p:cNvSpPr/>
          <p:nvPr/>
        </p:nvSpPr>
        <p:spPr>
          <a:xfrm>
            <a:off x="6132671" y="2716768"/>
            <a:ext cx="7851458" cy="886182"/>
          </a:xfrm>
          <a:prstGeom prst="rect">
            <a:avLst/>
          </a:prstGeom>
          <a:noFill/>
          <a:ln/>
        </p:spPr>
        <p:txBody>
          <a:bodyPr wrap="square" rtlCol="0" anchor="t"/>
          <a:lstStyle/>
          <a:p>
            <a:pPr marL="0" indent="0">
              <a:lnSpc>
                <a:spcPts val="2326"/>
              </a:lnSpc>
              <a:buNone/>
            </a:pPr>
            <a:r>
              <a:rPr lang="en-US" sz="1454" dirty="0">
                <a:solidFill>
                  <a:srgbClr val="F9EEE7"/>
                </a:solidFill>
                <a:latin typeface="Quattrocento" pitchFamily="34" charset="0"/>
                <a:ea typeface="Quattrocento" pitchFamily="34" charset="-122"/>
                <a:cs typeface="Quattrocento" pitchFamily="34" charset="-120"/>
              </a:rPr>
              <a:t>Globalization has fueled an increasing need to overcome language barriers. Whether it's for business, travel, education, or simply connecting with others, the ability to communicate in real-time across languages is becoming increasingly important.</a:t>
            </a:r>
            <a:endParaRPr lang="en-US" sz="1454" dirty="0"/>
          </a:p>
        </p:txBody>
      </p:sp>
      <p:sp>
        <p:nvSpPr>
          <p:cNvPr id="8" name="Shape 5"/>
          <p:cNvSpPr/>
          <p:nvPr/>
        </p:nvSpPr>
        <p:spPr>
          <a:xfrm>
            <a:off x="6132671" y="4018240"/>
            <a:ext cx="415409" cy="415409"/>
          </a:xfrm>
          <a:prstGeom prst="roundRect">
            <a:avLst>
              <a:gd name="adj" fmla="val 8001"/>
            </a:avLst>
          </a:prstGeom>
          <a:solidFill>
            <a:srgbClr val="315251"/>
          </a:solidFill>
          <a:ln/>
        </p:spPr>
      </p:sp>
      <p:sp>
        <p:nvSpPr>
          <p:cNvPr id="9" name="Text 6"/>
          <p:cNvSpPr/>
          <p:nvPr/>
        </p:nvSpPr>
        <p:spPr>
          <a:xfrm>
            <a:off x="6294239" y="4095631"/>
            <a:ext cx="92273" cy="260628"/>
          </a:xfrm>
          <a:prstGeom prst="rect">
            <a:avLst/>
          </a:prstGeom>
          <a:noFill/>
          <a:ln/>
        </p:spPr>
        <p:txBody>
          <a:bodyPr wrap="none" rtlCol="0" anchor="t"/>
          <a:lstStyle/>
          <a:p>
            <a:pPr marL="0" indent="0" algn="ctr">
              <a:lnSpc>
                <a:spcPts val="2053"/>
              </a:lnSpc>
              <a:buNone/>
            </a:pPr>
            <a:r>
              <a:rPr lang="en-US" sz="2053" dirty="0">
                <a:solidFill>
                  <a:srgbClr val="F9EEE7"/>
                </a:solidFill>
                <a:latin typeface="Quattrocento" pitchFamily="34" charset="0"/>
                <a:ea typeface="Quattrocento" pitchFamily="34" charset="-122"/>
                <a:cs typeface="Quattrocento" pitchFamily="34" charset="-120"/>
              </a:rPr>
              <a:t>1</a:t>
            </a:r>
            <a:endParaRPr lang="en-US" sz="2053" dirty="0"/>
          </a:p>
        </p:txBody>
      </p:sp>
      <p:sp>
        <p:nvSpPr>
          <p:cNvPr id="10" name="Text 7"/>
          <p:cNvSpPr/>
          <p:nvPr/>
        </p:nvSpPr>
        <p:spPr>
          <a:xfrm>
            <a:off x="6732627" y="4018240"/>
            <a:ext cx="2172295" cy="271582"/>
          </a:xfrm>
          <a:prstGeom prst="rect">
            <a:avLst/>
          </a:prstGeom>
          <a:noFill/>
          <a:ln/>
        </p:spPr>
        <p:txBody>
          <a:bodyPr wrap="none" rtlCol="0" anchor="t"/>
          <a:lstStyle/>
          <a:p>
            <a:pPr marL="0" indent="0">
              <a:lnSpc>
                <a:spcPts val="2138"/>
              </a:lnSpc>
              <a:buNone/>
            </a:pPr>
            <a:r>
              <a:rPr lang="en-US" sz="1711" dirty="0">
                <a:solidFill>
                  <a:srgbClr val="F9EEE7"/>
                </a:solidFill>
                <a:latin typeface="Quattrocento" pitchFamily="34" charset="0"/>
                <a:ea typeface="Quattrocento" pitchFamily="34" charset="-122"/>
                <a:cs typeface="Quattrocento" pitchFamily="34" charset="-120"/>
              </a:rPr>
              <a:t>Globalization</a:t>
            </a:r>
            <a:endParaRPr lang="en-US" sz="1711" dirty="0"/>
          </a:p>
        </p:txBody>
      </p:sp>
      <p:sp>
        <p:nvSpPr>
          <p:cNvPr id="11" name="Text 8"/>
          <p:cNvSpPr/>
          <p:nvPr/>
        </p:nvSpPr>
        <p:spPr>
          <a:xfrm>
            <a:off x="6732627" y="4400550"/>
            <a:ext cx="7251502" cy="295394"/>
          </a:xfrm>
          <a:prstGeom prst="rect">
            <a:avLst/>
          </a:prstGeom>
          <a:noFill/>
          <a:ln/>
        </p:spPr>
        <p:txBody>
          <a:bodyPr wrap="none" rtlCol="0" anchor="t"/>
          <a:lstStyle/>
          <a:p>
            <a:pPr marL="0" indent="0">
              <a:lnSpc>
                <a:spcPts val="2326"/>
              </a:lnSpc>
              <a:buNone/>
            </a:pPr>
            <a:r>
              <a:rPr lang="en-US" sz="1454" dirty="0">
                <a:solidFill>
                  <a:srgbClr val="F9EEE7"/>
                </a:solidFill>
                <a:latin typeface="Quattrocento" pitchFamily="34" charset="0"/>
                <a:ea typeface="Quattrocento" pitchFamily="34" charset="-122"/>
                <a:cs typeface="Quattrocento" pitchFamily="34" charset="-120"/>
              </a:rPr>
              <a:t>The interconnectedness of the world necessitates bridging language barriers.</a:t>
            </a:r>
            <a:endParaRPr lang="en-US" sz="1454" dirty="0"/>
          </a:p>
        </p:txBody>
      </p:sp>
      <p:sp>
        <p:nvSpPr>
          <p:cNvPr id="12" name="Shape 9"/>
          <p:cNvSpPr/>
          <p:nvPr/>
        </p:nvSpPr>
        <p:spPr>
          <a:xfrm>
            <a:off x="6132671" y="5088136"/>
            <a:ext cx="415409" cy="415409"/>
          </a:xfrm>
          <a:prstGeom prst="roundRect">
            <a:avLst>
              <a:gd name="adj" fmla="val 8001"/>
            </a:avLst>
          </a:prstGeom>
          <a:solidFill>
            <a:srgbClr val="315251"/>
          </a:solidFill>
          <a:ln/>
        </p:spPr>
      </p:sp>
      <p:sp>
        <p:nvSpPr>
          <p:cNvPr id="13" name="Text 10"/>
          <p:cNvSpPr/>
          <p:nvPr/>
        </p:nvSpPr>
        <p:spPr>
          <a:xfrm>
            <a:off x="6270427" y="5165527"/>
            <a:ext cx="139779" cy="260628"/>
          </a:xfrm>
          <a:prstGeom prst="rect">
            <a:avLst/>
          </a:prstGeom>
          <a:noFill/>
          <a:ln/>
        </p:spPr>
        <p:txBody>
          <a:bodyPr wrap="none" rtlCol="0" anchor="t"/>
          <a:lstStyle/>
          <a:p>
            <a:pPr marL="0" indent="0" algn="ctr">
              <a:lnSpc>
                <a:spcPts val="2053"/>
              </a:lnSpc>
              <a:buNone/>
            </a:pPr>
            <a:r>
              <a:rPr lang="en-US" sz="2053" dirty="0">
                <a:solidFill>
                  <a:srgbClr val="F9EEE7"/>
                </a:solidFill>
                <a:latin typeface="Quattrocento" pitchFamily="34" charset="0"/>
                <a:ea typeface="Quattrocento" pitchFamily="34" charset="-122"/>
                <a:cs typeface="Quattrocento" pitchFamily="34" charset="-120"/>
              </a:rPr>
              <a:t>2</a:t>
            </a:r>
            <a:endParaRPr lang="en-US" sz="2053" dirty="0"/>
          </a:p>
        </p:txBody>
      </p:sp>
      <p:sp>
        <p:nvSpPr>
          <p:cNvPr id="14" name="Text 11"/>
          <p:cNvSpPr/>
          <p:nvPr/>
        </p:nvSpPr>
        <p:spPr>
          <a:xfrm>
            <a:off x="6732627" y="5088136"/>
            <a:ext cx="2555558" cy="271582"/>
          </a:xfrm>
          <a:prstGeom prst="rect">
            <a:avLst/>
          </a:prstGeom>
          <a:noFill/>
          <a:ln/>
        </p:spPr>
        <p:txBody>
          <a:bodyPr wrap="none" rtlCol="0" anchor="t"/>
          <a:lstStyle/>
          <a:p>
            <a:pPr marL="0" indent="0">
              <a:lnSpc>
                <a:spcPts val="2138"/>
              </a:lnSpc>
              <a:buNone/>
            </a:pPr>
            <a:r>
              <a:rPr lang="en-US" sz="1711" dirty="0">
                <a:solidFill>
                  <a:srgbClr val="F9EEE7"/>
                </a:solidFill>
                <a:latin typeface="Quattrocento" pitchFamily="34" charset="0"/>
                <a:ea typeface="Quattrocento" pitchFamily="34" charset="-122"/>
                <a:cs typeface="Quattrocento" pitchFamily="34" charset="-120"/>
              </a:rPr>
              <a:t>Seamless Communication</a:t>
            </a:r>
            <a:endParaRPr lang="en-US" sz="1711" dirty="0"/>
          </a:p>
        </p:txBody>
      </p:sp>
      <p:sp>
        <p:nvSpPr>
          <p:cNvPr id="15" name="Text 12"/>
          <p:cNvSpPr/>
          <p:nvPr/>
        </p:nvSpPr>
        <p:spPr>
          <a:xfrm>
            <a:off x="6732627" y="5470446"/>
            <a:ext cx="7251502" cy="590788"/>
          </a:xfrm>
          <a:prstGeom prst="rect">
            <a:avLst/>
          </a:prstGeom>
          <a:noFill/>
          <a:ln/>
        </p:spPr>
        <p:txBody>
          <a:bodyPr wrap="square" rtlCol="0" anchor="t"/>
          <a:lstStyle/>
          <a:p>
            <a:pPr marL="0" indent="0">
              <a:lnSpc>
                <a:spcPts val="2326"/>
              </a:lnSpc>
              <a:buNone/>
            </a:pPr>
            <a:r>
              <a:rPr lang="en-US" sz="1454" dirty="0">
                <a:solidFill>
                  <a:srgbClr val="F9EEE7"/>
                </a:solidFill>
                <a:latin typeface="Quattrocento" pitchFamily="34" charset="0"/>
                <a:ea typeface="Quattrocento" pitchFamily="34" charset="-122"/>
                <a:cs typeface="Quattrocento" pitchFamily="34" charset="-120"/>
              </a:rPr>
              <a:t>Real-time language translation enables fluent and efficient communication across language divides.</a:t>
            </a:r>
            <a:endParaRPr lang="en-US" sz="1454" dirty="0"/>
          </a:p>
        </p:txBody>
      </p:sp>
      <p:sp>
        <p:nvSpPr>
          <p:cNvPr id="16" name="Shape 13"/>
          <p:cNvSpPr/>
          <p:nvPr/>
        </p:nvSpPr>
        <p:spPr>
          <a:xfrm>
            <a:off x="6132671" y="6453426"/>
            <a:ext cx="415409" cy="415409"/>
          </a:xfrm>
          <a:prstGeom prst="roundRect">
            <a:avLst>
              <a:gd name="adj" fmla="val 8001"/>
            </a:avLst>
          </a:prstGeom>
          <a:solidFill>
            <a:srgbClr val="315251"/>
          </a:solidFill>
          <a:ln/>
        </p:spPr>
      </p:sp>
      <p:sp>
        <p:nvSpPr>
          <p:cNvPr id="17" name="Text 14"/>
          <p:cNvSpPr/>
          <p:nvPr/>
        </p:nvSpPr>
        <p:spPr>
          <a:xfrm>
            <a:off x="6269474" y="6530816"/>
            <a:ext cx="141803" cy="260628"/>
          </a:xfrm>
          <a:prstGeom prst="rect">
            <a:avLst/>
          </a:prstGeom>
          <a:noFill/>
          <a:ln/>
        </p:spPr>
        <p:txBody>
          <a:bodyPr wrap="none" rtlCol="0" anchor="t"/>
          <a:lstStyle/>
          <a:p>
            <a:pPr marL="0" indent="0" algn="ctr">
              <a:lnSpc>
                <a:spcPts val="2053"/>
              </a:lnSpc>
              <a:buNone/>
            </a:pPr>
            <a:r>
              <a:rPr lang="en-US" sz="2053" dirty="0">
                <a:solidFill>
                  <a:srgbClr val="F9EEE7"/>
                </a:solidFill>
                <a:latin typeface="Quattrocento" pitchFamily="34" charset="0"/>
                <a:ea typeface="Quattrocento" pitchFamily="34" charset="-122"/>
                <a:cs typeface="Quattrocento" pitchFamily="34" charset="-120"/>
              </a:rPr>
              <a:t>3</a:t>
            </a:r>
            <a:endParaRPr lang="en-US" sz="2053" dirty="0"/>
          </a:p>
        </p:txBody>
      </p:sp>
      <p:sp>
        <p:nvSpPr>
          <p:cNvPr id="18" name="Text 15"/>
          <p:cNvSpPr/>
          <p:nvPr/>
        </p:nvSpPr>
        <p:spPr>
          <a:xfrm>
            <a:off x="6732627" y="6453426"/>
            <a:ext cx="2172295" cy="271582"/>
          </a:xfrm>
          <a:prstGeom prst="rect">
            <a:avLst/>
          </a:prstGeom>
          <a:noFill/>
          <a:ln/>
        </p:spPr>
        <p:txBody>
          <a:bodyPr wrap="none" rtlCol="0" anchor="t"/>
          <a:lstStyle/>
          <a:p>
            <a:pPr marL="0" indent="0">
              <a:lnSpc>
                <a:spcPts val="2138"/>
              </a:lnSpc>
              <a:buNone/>
            </a:pPr>
            <a:r>
              <a:rPr lang="en-US" sz="1711" dirty="0">
                <a:solidFill>
                  <a:srgbClr val="F9EEE7"/>
                </a:solidFill>
                <a:latin typeface="Quattrocento" pitchFamily="34" charset="0"/>
                <a:ea typeface="Quattrocento" pitchFamily="34" charset="-122"/>
                <a:cs typeface="Quattrocento" pitchFamily="34" charset="-120"/>
              </a:rPr>
              <a:t>Breaking Barriers</a:t>
            </a:r>
            <a:endParaRPr lang="en-US" sz="1711" dirty="0"/>
          </a:p>
        </p:txBody>
      </p:sp>
      <p:sp>
        <p:nvSpPr>
          <p:cNvPr id="19" name="Text 16"/>
          <p:cNvSpPr/>
          <p:nvPr/>
        </p:nvSpPr>
        <p:spPr>
          <a:xfrm>
            <a:off x="6732627" y="6835735"/>
            <a:ext cx="7251502" cy="295394"/>
          </a:xfrm>
          <a:prstGeom prst="rect">
            <a:avLst/>
          </a:prstGeom>
          <a:noFill/>
          <a:ln/>
        </p:spPr>
        <p:txBody>
          <a:bodyPr wrap="none" rtlCol="0" anchor="t"/>
          <a:lstStyle/>
          <a:p>
            <a:pPr marL="0" indent="0">
              <a:lnSpc>
                <a:spcPts val="2326"/>
              </a:lnSpc>
              <a:buNone/>
            </a:pPr>
            <a:r>
              <a:rPr lang="en-US" sz="1454" dirty="0">
                <a:solidFill>
                  <a:srgbClr val="F9EEE7"/>
                </a:solidFill>
                <a:latin typeface="Quattrocento" pitchFamily="34" charset="0"/>
                <a:ea typeface="Quattrocento" pitchFamily="34" charset="-122"/>
                <a:cs typeface="Quattrocento" pitchFamily="34" charset="-120"/>
              </a:rPr>
              <a:t>Translation technology removes limitations, fostering collaboration and understanding.</a:t>
            </a:r>
            <a:endParaRPr lang="en-US" sz="145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861893"/>
            <a:ext cx="4066342" cy="508159"/>
          </a:xfrm>
          <a:prstGeom prst="rect">
            <a:avLst/>
          </a:prstGeom>
          <a:noFill/>
          <a:ln/>
        </p:spPr>
        <p:txBody>
          <a:bodyPr wrap="none" rtlCol="0" anchor="t"/>
          <a:lstStyle/>
          <a:p>
            <a:pPr marL="0" indent="0">
              <a:lnSpc>
                <a:spcPts val="4002"/>
              </a:lnSpc>
              <a:buNone/>
            </a:pPr>
            <a:r>
              <a:rPr lang="en-US" sz="3202" dirty="0">
                <a:solidFill>
                  <a:srgbClr val="FFD9BE"/>
                </a:solidFill>
                <a:latin typeface="Quattrocento" pitchFamily="34" charset="0"/>
                <a:ea typeface="Quattrocento" pitchFamily="34" charset="-122"/>
                <a:cs typeface="Quattrocento" pitchFamily="34" charset="-120"/>
              </a:rPr>
              <a:t>Functionality</a:t>
            </a:r>
            <a:endParaRPr lang="en-US" sz="3202" dirty="0"/>
          </a:p>
        </p:txBody>
      </p:sp>
      <p:sp>
        <p:nvSpPr>
          <p:cNvPr id="6" name="Text 3"/>
          <p:cNvSpPr/>
          <p:nvPr/>
        </p:nvSpPr>
        <p:spPr>
          <a:xfrm>
            <a:off x="6091238" y="1629251"/>
            <a:ext cx="7934325" cy="829747"/>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Real-time language translators are software or hardware solutions that convert spoken or written language instantly into another language. They act as bridges, enabling people to communicate naturally, regardless of their native tongues.</a:t>
            </a:r>
            <a:endParaRPr lang="en-US" sz="1361" dirty="0"/>
          </a:p>
        </p:txBody>
      </p:sp>
      <p:sp>
        <p:nvSpPr>
          <p:cNvPr id="7" name="Shape 4"/>
          <p:cNvSpPr/>
          <p:nvPr/>
        </p:nvSpPr>
        <p:spPr>
          <a:xfrm>
            <a:off x="6091238" y="2653308"/>
            <a:ext cx="7934325" cy="979884"/>
          </a:xfrm>
          <a:prstGeom prst="roundRect">
            <a:avLst>
              <a:gd name="adj" fmla="val 3175"/>
            </a:avLst>
          </a:prstGeom>
          <a:solidFill>
            <a:srgbClr val="315251"/>
          </a:solidFill>
          <a:ln/>
        </p:spPr>
      </p:sp>
      <p:sp>
        <p:nvSpPr>
          <p:cNvPr id="8" name="Text 5"/>
          <p:cNvSpPr/>
          <p:nvPr/>
        </p:nvSpPr>
        <p:spPr>
          <a:xfrm>
            <a:off x="6263997" y="2826068"/>
            <a:ext cx="2033111"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Instant Translation</a:t>
            </a:r>
            <a:endParaRPr lang="en-US" sz="1601" dirty="0"/>
          </a:p>
        </p:txBody>
      </p:sp>
      <p:sp>
        <p:nvSpPr>
          <p:cNvPr id="9" name="Text 6"/>
          <p:cNvSpPr/>
          <p:nvPr/>
        </p:nvSpPr>
        <p:spPr>
          <a:xfrm>
            <a:off x="6263997" y="3183850"/>
            <a:ext cx="7588806" cy="276582"/>
          </a:xfrm>
          <a:prstGeom prst="rect">
            <a:avLst/>
          </a:prstGeom>
          <a:noFill/>
          <a:ln/>
        </p:spPr>
        <p:txBody>
          <a:bodyPr wrap="non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Language conversion happens instantaneously, making real-time communication possible.</a:t>
            </a:r>
            <a:endParaRPr lang="en-US" sz="1361" dirty="0"/>
          </a:p>
        </p:txBody>
      </p:sp>
      <p:sp>
        <p:nvSpPr>
          <p:cNvPr id="10" name="Shape 7"/>
          <p:cNvSpPr/>
          <p:nvPr/>
        </p:nvSpPr>
        <p:spPr>
          <a:xfrm>
            <a:off x="6091238" y="3805952"/>
            <a:ext cx="7934325" cy="1256467"/>
          </a:xfrm>
          <a:prstGeom prst="roundRect">
            <a:avLst>
              <a:gd name="adj" fmla="val 2476"/>
            </a:avLst>
          </a:prstGeom>
          <a:solidFill>
            <a:srgbClr val="315251"/>
          </a:solidFill>
          <a:ln/>
        </p:spPr>
      </p:sp>
      <p:sp>
        <p:nvSpPr>
          <p:cNvPr id="11" name="Text 8"/>
          <p:cNvSpPr/>
          <p:nvPr/>
        </p:nvSpPr>
        <p:spPr>
          <a:xfrm>
            <a:off x="6263997" y="3978712"/>
            <a:ext cx="2177772"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Multi-language Support</a:t>
            </a:r>
            <a:endParaRPr lang="en-US" sz="1601" dirty="0"/>
          </a:p>
        </p:txBody>
      </p:sp>
      <p:sp>
        <p:nvSpPr>
          <p:cNvPr id="12" name="Text 9"/>
          <p:cNvSpPr/>
          <p:nvPr/>
        </p:nvSpPr>
        <p:spPr>
          <a:xfrm>
            <a:off x="6263997" y="4336494"/>
            <a:ext cx="7588806"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These translators handle numerous languages, covering a wide range of global communication needs.</a:t>
            </a:r>
            <a:endParaRPr lang="en-US" sz="1361" dirty="0"/>
          </a:p>
        </p:txBody>
      </p:sp>
      <p:sp>
        <p:nvSpPr>
          <p:cNvPr id="13" name="Shape 10"/>
          <p:cNvSpPr/>
          <p:nvPr/>
        </p:nvSpPr>
        <p:spPr>
          <a:xfrm>
            <a:off x="6091238" y="5235178"/>
            <a:ext cx="7934325" cy="979884"/>
          </a:xfrm>
          <a:prstGeom prst="roundRect">
            <a:avLst>
              <a:gd name="adj" fmla="val 3175"/>
            </a:avLst>
          </a:prstGeom>
          <a:solidFill>
            <a:srgbClr val="315251"/>
          </a:solidFill>
          <a:ln/>
        </p:spPr>
      </p:sp>
      <p:sp>
        <p:nvSpPr>
          <p:cNvPr id="14" name="Text 11"/>
          <p:cNvSpPr/>
          <p:nvPr/>
        </p:nvSpPr>
        <p:spPr>
          <a:xfrm>
            <a:off x="6263997" y="5407938"/>
            <a:ext cx="2393037"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Voice and Text Translation</a:t>
            </a:r>
            <a:endParaRPr lang="en-US" sz="1601" dirty="0"/>
          </a:p>
        </p:txBody>
      </p:sp>
      <p:sp>
        <p:nvSpPr>
          <p:cNvPr id="15" name="Text 12"/>
          <p:cNvSpPr/>
          <p:nvPr/>
        </p:nvSpPr>
        <p:spPr>
          <a:xfrm>
            <a:off x="6263997" y="5765721"/>
            <a:ext cx="7588806" cy="276582"/>
          </a:xfrm>
          <a:prstGeom prst="rect">
            <a:avLst/>
          </a:prstGeom>
          <a:noFill/>
          <a:ln/>
        </p:spPr>
        <p:txBody>
          <a:bodyPr wrap="non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They support both speech and text input, catering to various communication preferences.</a:t>
            </a:r>
            <a:endParaRPr lang="en-US" sz="1361" dirty="0"/>
          </a:p>
        </p:txBody>
      </p:sp>
      <p:sp>
        <p:nvSpPr>
          <p:cNvPr id="16" name="Shape 13"/>
          <p:cNvSpPr/>
          <p:nvPr/>
        </p:nvSpPr>
        <p:spPr>
          <a:xfrm>
            <a:off x="6091238" y="6387822"/>
            <a:ext cx="7934325" cy="979884"/>
          </a:xfrm>
          <a:prstGeom prst="roundRect">
            <a:avLst>
              <a:gd name="adj" fmla="val 3175"/>
            </a:avLst>
          </a:prstGeom>
          <a:solidFill>
            <a:srgbClr val="315251"/>
          </a:solidFill>
          <a:ln/>
        </p:spPr>
      </p:sp>
      <p:sp>
        <p:nvSpPr>
          <p:cNvPr id="17" name="Text 14"/>
          <p:cNvSpPr/>
          <p:nvPr/>
        </p:nvSpPr>
        <p:spPr>
          <a:xfrm>
            <a:off x="6263997" y="6560582"/>
            <a:ext cx="2130623" cy="254198"/>
          </a:xfrm>
          <a:prstGeom prst="rect">
            <a:avLst/>
          </a:prstGeom>
          <a:noFill/>
          <a:ln/>
        </p:spPr>
        <p:txBody>
          <a:bodyPr wrap="none" rtlCol="0" anchor="t"/>
          <a:lstStyle/>
          <a:p>
            <a:pPr marL="0" indent="0">
              <a:lnSpc>
                <a:spcPts val="2001"/>
              </a:lnSpc>
              <a:buNone/>
            </a:pPr>
            <a:r>
              <a:rPr lang="en-US" sz="1601" dirty="0">
                <a:solidFill>
                  <a:srgbClr val="F9EEE7"/>
                </a:solidFill>
                <a:latin typeface="Quattrocento" pitchFamily="34" charset="0"/>
                <a:ea typeface="Quattrocento" pitchFamily="34" charset="-122"/>
                <a:cs typeface="Quattrocento" pitchFamily="34" charset="-120"/>
              </a:rPr>
              <a:t>User-Friendly Interface</a:t>
            </a:r>
            <a:endParaRPr lang="en-US" sz="1601" dirty="0"/>
          </a:p>
        </p:txBody>
      </p:sp>
      <p:sp>
        <p:nvSpPr>
          <p:cNvPr id="18" name="Text 15"/>
          <p:cNvSpPr/>
          <p:nvPr/>
        </p:nvSpPr>
        <p:spPr>
          <a:xfrm>
            <a:off x="6263997" y="6918365"/>
            <a:ext cx="7588806" cy="276582"/>
          </a:xfrm>
          <a:prstGeom prst="rect">
            <a:avLst/>
          </a:prstGeom>
          <a:noFill/>
          <a:ln/>
        </p:spPr>
        <p:txBody>
          <a:bodyPr wrap="non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The interfaces are designed for ease of use, making translation accessible to everyone.</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968693" y="1048822"/>
            <a:ext cx="5809059" cy="726043"/>
          </a:xfrm>
          <a:prstGeom prst="rect">
            <a:avLst/>
          </a:prstGeom>
          <a:noFill/>
          <a:ln/>
        </p:spPr>
        <p:txBody>
          <a:bodyPr wrap="none" rtlCol="0" anchor="t"/>
          <a:lstStyle/>
          <a:p>
            <a:pPr marL="0" indent="0">
              <a:lnSpc>
                <a:spcPts val="5718"/>
              </a:lnSpc>
              <a:buNone/>
            </a:pPr>
            <a:r>
              <a:rPr lang="en-US" sz="4574" dirty="0">
                <a:solidFill>
                  <a:srgbClr val="FFD9BE"/>
                </a:solidFill>
                <a:latin typeface="Quattrocento" pitchFamily="34" charset="0"/>
                <a:ea typeface="Quattrocento" pitchFamily="34" charset="-122"/>
                <a:cs typeface="Quattrocento" pitchFamily="34" charset="-120"/>
              </a:rPr>
              <a:t>Core Technologies</a:t>
            </a:r>
            <a:endParaRPr lang="en-US" sz="4574" dirty="0"/>
          </a:p>
        </p:txBody>
      </p:sp>
      <p:sp>
        <p:nvSpPr>
          <p:cNvPr id="5" name="Text 3"/>
          <p:cNvSpPr/>
          <p:nvPr/>
        </p:nvSpPr>
        <p:spPr>
          <a:xfrm>
            <a:off x="968693" y="2268617"/>
            <a:ext cx="12692896" cy="790099"/>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Behind the seamless translation lies a sophisticated interplay of technologies. These components work together to process human language, convert it between formats, and deliver accurate translations.</a:t>
            </a:r>
            <a:endParaRPr lang="en-US" sz="1944" dirty="0"/>
          </a:p>
        </p:txBody>
      </p:sp>
      <p:sp>
        <p:nvSpPr>
          <p:cNvPr id="6" name="Text 4"/>
          <p:cNvSpPr/>
          <p:nvPr/>
        </p:nvSpPr>
        <p:spPr>
          <a:xfrm>
            <a:off x="968693" y="3583186"/>
            <a:ext cx="2721531" cy="726281"/>
          </a:xfrm>
          <a:prstGeom prst="rect">
            <a:avLst/>
          </a:prstGeom>
          <a:noFill/>
          <a:ln/>
        </p:spPr>
        <p:txBody>
          <a:bodyPr wrap="squar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Natural Language Processing (NLP)</a:t>
            </a:r>
            <a:endParaRPr lang="en-US" sz="2287" dirty="0"/>
          </a:p>
        </p:txBody>
      </p:sp>
      <p:sp>
        <p:nvSpPr>
          <p:cNvPr id="7" name="Text 5"/>
          <p:cNvSpPr/>
          <p:nvPr/>
        </p:nvSpPr>
        <p:spPr>
          <a:xfrm>
            <a:off x="968693" y="4556284"/>
            <a:ext cx="2721531" cy="2370296"/>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NLP analyzes and understands human language, allowing the translator to interpret the meaning of words and phrases.</a:t>
            </a:r>
            <a:endParaRPr lang="en-US" sz="1944" dirty="0"/>
          </a:p>
        </p:txBody>
      </p:sp>
      <p:sp>
        <p:nvSpPr>
          <p:cNvPr id="8" name="Text 6"/>
          <p:cNvSpPr/>
          <p:nvPr/>
        </p:nvSpPr>
        <p:spPr>
          <a:xfrm>
            <a:off x="4300061" y="3583186"/>
            <a:ext cx="2721531"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Speech-to-Text</a:t>
            </a:r>
            <a:endParaRPr lang="en-US" sz="2287" dirty="0"/>
          </a:p>
        </p:txBody>
      </p:sp>
      <p:sp>
        <p:nvSpPr>
          <p:cNvPr id="9" name="Text 7"/>
          <p:cNvSpPr/>
          <p:nvPr/>
        </p:nvSpPr>
        <p:spPr>
          <a:xfrm>
            <a:off x="4300061" y="4193143"/>
            <a:ext cx="2721531" cy="2765346"/>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This component converts spoken language into written text, enabling the translator to process spoken words for translation.</a:t>
            </a:r>
            <a:endParaRPr lang="en-US" sz="1944" dirty="0"/>
          </a:p>
        </p:txBody>
      </p:sp>
      <p:sp>
        <p:nvSpPr>
          <p:cNvPr id="10" name="Text 8"/>
          <p:cNvSpPr/>
          <p:nvPr/>
        </p:nvSpPr>
        <p:spPr>
          <a:xfrm>
            <a:off x="7631430" y="3583186"/>
            <a:ext cx="2721531"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Text-to-Speech</a:t>
            </a:r>
            <a:endParaRPr lang="en-US" sz="2287" dirty="0"/>
          </a:p>
        </p:txBody>
      </p:sp>
      <p:sp>
        <p:nvSpPr>
          <p:cNvPr id="11" name="Text 9"/>
          <p:cNvSpPr/>
          <p:nvPr/>
        </p:nvSpPr>
        <p:spPr>
          <a:xfrm>
            <a:off x="7631430" y="4193143"/>
            <a:ext cx="2721531"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This component synthesizes speech from text, allowing the translated text to be spoken aloud.</a:t>
            </a:r>
            <a:endParaRPr lang="en-US" sz="1944" dirty="0"/>
          </a:p>
        </p:txBody>
      </p:sp>
      <p:sp>
        <p:nvSpPr>
          <p:cNvPr id="12" name="Text 10"/>
          <p:cNvSpPr/>
          <p:nvPr/>
        </p:nvSpPr>
        <p:spPr>
          <a:xfrm>
            <a:off x="10962799" y="3583186"/>
            <a:ext cx="2721531" cy="363141"/>
          </a:xfrm>
          <a:prstGeom prst="rect">
            <a:avLst/>
          </a:prstGeom>
          <a:noFill/>
          <a:ln/>
        </p:spPr>
        <p:txBody>
          <a:bodyPr wrap="none" rtlCol="0" anchor="t"/>
          <a:lstStyle/>
          <a:p>
            <a:pPr marL="0" indent="0">
              <a:lnSpc>
                <a:spcPts val="2859"/>
              </a:lnSpc>
              <a:buNone/>
            </a:pPr>
            <a:r>
              <a:rPr lang="en-US" sz="2287" dirty="0">
                <a:solidFill>
                  <a:srgbClr val="FFD9BE"/>
                </a:solidFill>
                <a:latin typeface="Quattrocento" pitchFamily="34" charset="0"/>
                <a:ea typeface="Quattrocento" pitchFamily="34" charset="-122"/>
                <a:cs typeface="Quattrocento" pitchFamily="34" charset="-120"/>
              </a:rPr>
              <a:t>Translation Engine</a:t>
            </a:r>
            <a:endParaRPr lang="en-US" sz="2287" dirty="0"/>
          </a:p>
        </p:txBody>
      </p:sp>
      <p:sp>
        <p:nvSpPr>
          <p:cNvPr id="13" name="Text 11"/>
          <p:cNvSpPr/>
          <p:nvPr/>
        </p:nvSpPr>
        <p:spPr>
          <a:xfrm>
            <a:off x="10962799" y="4193143"/>
            <a:ext cx="2721531" cy="1975247"/>
          </a:xfrm>
          <a:prstGeom prst="rect">
            <a:avLst/>
          </a:prstGeom>
          <a:noFill/>
          <a:ln/>
        </p:spPr>
        <p:txBody>
          <a:bodyPr wrap="square" rtlCol="0" anchor="t"/>
          <a:lstStyle/>
          <a:p>
            <a:pPr marL="0" indent="0">
              <a:lnSpc>
                <a:spcPts val="3110"/>
              </a:lnSpc>
              <a:buNone/>
            </a:pPr>
            <a:r>
              <a:rPr lang="en-US" sz="1944" dirty="0">
                <a:solidFill>
                  <a:srgbClr val="F9EEE7"/>
                </a:solidFill>
                <a:latin typeface="Quattrocento" pitchFamily="34" charset="0"/>
                <a:ea typeface="Quattrocento" pitchFamily="34" charset="-122"/>
                <a:cs typeface="Quattrocento" pitchFamily="34" charset="-120"/>
              </a:rPr>
              <a:t>The heart of the translation process, this engine uses algorithms to convert text from one language to another.</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2458"/>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14630400" cy="2384108"/>
          </a:xfrm>
          <a:prstGeom prst="rect">
            <a:avLst/>
          </a:prstGeom>
        </p:spPr>
      </p:pic>
      <p:sp>
        <p:nvSpPr>
          <p:cNvPr id="5" name="Text 2"/>
          <p:cNvSpPr/>
          <p:nvPr/>
        </p:nvSpPr>
        <p:spPr>
          <a:xfrm>
            <a:off x="2412325" y="2908578"/>
            <a:ext cx="4487704" cy="560903"/>
          </a:xfrm>
          <a:prstGeom prst="rect">
            <a:avLst/>
          </a:prstGeom>
          <a:noFill/>
          <a:ln/>
        </p:spPr>
        <p:txBody>
          <a:bodyPr wrap="none" rtlCol="0" anchor="t"/>
          <a:lstStyle/>
          <a:p>
            <a:pPr marL="0" indent="0">
              <a:lnSpc>
                <a:spcPts val="4417"/>
              </a:lnSpc>
              <a:buNone/>
            </a:pPr>
            <a:r>
              <a:rPr lang="en-US" sz="3534" dirty="0">
                <a:solidFill>
                  <a:srgbClr val="FFD9BE"/>
                </a:solidFill>
                <a:latin typeface="Quattrocento" pitchFamily="34" charset="0"/>
                <a:ea typeface="Quattrocento" pitchFamily="34" charset="-122"/>
                <a:cs typeface="Quattrocento" pitchFamily="34" charset="-120"/>
              </a:rPr>
              <a:t>Platforms</a:t>
            </a:r>
            <a:endParaRPr lang="en-US" sz="3534" dirty="0"/>
          </a:p>
        </p:txBody>
      </p:sp>
      <p:sp>
        <p:nvSpPr>
          <p:cNvPr id="6" name="Text 3"/>
          <p:cNvSpPr/>
          <p:nvPr/>
        </p:nvSpPr>
        <p:spPr>
          <a:xfrm>
            <a:off x="2412325" y="3755469"/>
            <a:ext cx="9805630" cy="610314"/>
          </a:xfrm>
          <a:prstGeom prst="rect">
            <a:avLst/>
          </a:prstGeom>
          <a:noFill/>
          <a:ln/>
        </p:spPr>
        <p:txBody>
          <a:bodyPr wrap="squar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Real-time language translation is available across various platforms, offering flexibility and accessibility for diverse user needs.</a:t>
            </a:r>
            <a:endParaRPr lang="en-US" sz="1502" dirty="0"/>
          </a:p>
        </p:txBody>
      </p:sp>
      <p:sp>
        <p:nvSpPr>
          <p:cNvPr id="7" name="Shape 4"/>
          <p:cNvSpPr/>
          <p:nvPr/>
        </p:nvSpPr>
        <p:spPr>
          <a:xfrm>
            <a:off x="2412325" y="4580334"/>
            <a:ext cx="9805630" cy="3127653"/>
          </a:xfrm>
          <a:prstGeom prst="roundRect">
            <a:avLst>
              <a:gd name="adj" fmla="val 1098"/>
            </a:avLst>
          </a:prstGeom>
          <a:noFill/>
          <a:ln w="7620">
            <a:solidFill>
              <a:srgbClr val="FFFFFF">
                <a:alpha val="24000"/>
              </a:srgbClr>
            </a:solidFill>
            <a:prstDash val="solid"/>
          </a:ln>
        </p:spPr>
      </p:sp>
      <p:sp>
        <p:nvSpPr>
          <p:cNvPr id="8" name="Shape 5"/>
          <p:cNvSpPr/>
          <p:nvPr/>
        </p:nvSpPr>
        <p:spPr>
          <a:xfrm>
            <a:off x="2419945" y="4587954"/>
            <a:ext cx="9789319" cy="549235"/>
          </a:xfrm>
          <a:prstGeom prst="rect">
            <a:avLst/>
          </a:prstGeom>
          <a:solidFill>
            <a:srgbClr val="FFFFFF">
              <a:alpha val="4000"/>
            </a:srgbClr>
          </a:solidFill>
          <a:ln/>
        </p:spPr>
      </p:sp>
      <p:sp>
        <p:nvSpPr>
          <p:cNvPr id="9" name="Text 6"/>
          <p:cNvSpPr/>
          <p:nvPr/>
        </p:nvSpPr>
        <p:spPr>
          <a:xfrm>
            <a:off x="2611874" y="4709993"/>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Platform</a:t>
            </a:r>
            <a:endParaRPr lang="en-US" sz="1502" dirty="0"/>
          </a:p>
        </p:txBody>
      </p:sp>
      <p:sp>
        <p:nvSpPr>
          <p:cNvPr id="10" name="Text 7"/>
          <p:cNvSpPr/>
          <p:nvPr/>
        </p:nvSpPr>
        <p:spPr>
          <a:xfrm>
            <a:off x="5878354" y="4709993"/>
            <a:ext cx="287381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Description</a:t>
            </a:r>
            <a:endParaRPr lang="en-US" sz="1502" dirty="0"/>
          </a:p>
        </p:txBody>
      </p:sp>
      <p:sp>
        <p:nvSpPr>
          <p:cNvPr id="11" name="Text 8"/>
          <p:cNvSpPr/>
          <p:nvPr/>
        </p:nvSpPr>
        <p:spPr>
          <a:xfrm>
            <a:off x="9141023" y="4709993"/>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Example</a:t>
            </a:r>
            <a:endParaRPr lang="en-US" sz="1502" dirty="0"/>
          </a:p>
        </p:txBody>
      </p:sp>
      <p:sp>
        <p:nvSpPr>
          <p:cNvPr id="12" name="Shape 9"/>
          <p:cNvSpPr/>
          <p:nvPr/>
        </p:nvSpPr>
        <p:spPr>
          <a:xfrm>
            <a:off x="2419945" y="5137190"/>
            <a:ext cx="9789319" cy="854393"/>
          </a:xfrm>
          <a:prstGeom prst="rect">
            <a:avLst/>
          </a:prstGeom>
          <a:solidFill>
            <a:srgbClr val="000000">
              <a:alpha val="4000"/>
            </a:srgbClr>
          </a:solidFill>
          <a:ln/>
        </p:spPr>
      </p:sp>
      <p:sp>
        <p:nvSpPr>
          <p:cNvPr id="13" name="Text 10"/>
          <p:cNvSpPr/>
          <p:nvPr/>
        </p:nvSpPr>
        <p:spPr>
          <a:xfrm>
            <a:off x="2611874" y="5259229"/>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Software Applications</a:t>
            </a:r>
            <a:endParaRPr lang="en-US" sz="1502" dirty="0"/>
          </a:p>
        </p:txBody>
      </p:sp>
      <p:sp>
        <p:nvSpPr>
          <p:cNvPr id="14" name="Text 11"/>
          <p:cNvSpPr/>
          <p:nvPr/>
        </p:nvSpPr>
        <p:spPr>
          <a:xfrm>
            <a:off x="5878354" y="5259229"/>
            <a:ext cx="2873812" cy="610314"/>
          </a:xfrm>
          <a:prstGeom prst="rect">
            <a:avLst/>
          </a:prstGeom>
          <a:noFill/>
          <a:ln/>
        </p:spPr>
        <p:txBody>
          <a:bodyPr wrap="squar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Apps designed for mobile and desktop devices.</a:t>
            </a:r>
            <a:endParaRPr lang="en-US" sz="1502" dirty="0"/>
          </a:p>
        </p:txBody>
      </p:sp>
      <p:sp>
        <p:nvSpPr>
          <p:cNvPr id="15" name="Text 12"/>
          <p:cNvSpPr/>
          <p:nvPr/>
        </p:nvSpPr>
        <p:spPr>
          <a:xfrm>
            <a:off x="9141023" y="5259229"/>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Google Translate</a:t>
            </a:r>
            <a:endParaRPr lang="en-US" sz="1502" dirty="0"/>
          </a:p>
        </p:txBody>
      </p:sp>
      <p:sp>
        <p:nvSpPr>
          <p:cNvPr id="16" name="Shape 13"/>
          <p:cNvSpPr/>
          <p:nvPr/>
        </p:nvSpPr>
        <p:spPr>
          <a:xfrm>
            <a:off x="2419945" y="5991582"/>
            <a:ext cx="9789319" cy="854393"/>
          </a:xfrm>
          <a:prstGeom prst="rect">
            <a:avLst/>
          </a:prstGeom>
          <a:solidFill>
            <a:srgbClr val="FFFFFF">
              <a:alpha val="4000"/>
            </a:srgbClr>
          </a:solidFill>
          <a:ln/>
        </p:spPr>
      </p:sp>
      <p:sp>
        <p:nvSpPr>
          <p:cNvPr id="17" name="Text 14"/>
          <p:cNvSpPr/>
          <p:nvPr/>
        </p:nvSpPr>
        <p:spPr>
          <a:xfrm>
            <a:off x="2611874" y="6113621"/>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Hardware Devices</a:t>
            </a:r>
            <a:endParaRPr lang="en-US" sz="1502" dirty="0"/>
          </a:p>
        </p:txBody>
      </p:sp>
      <p:sp>
        <p:nvSpPr>
          <p:cNvPr id="18" name="Text 15"/>
          <p:cNvSpPr/>
          <p:nvPr/>
        </p:nvSpPr>
        <p:spPr>
          <a:xfrm>
            <a:off x="5878354" y="6113621"/>
            <a:ext cx="2873812" cy="610314"/>
          </a:xfrm>
          <a:prstGeom prst="rect">
            <a:avLst/>
          </a:prstGeom>
          <a:noFill/>
          <a:ln/>
        </p:spPr>
        <p:txBody>
          <a:bodyPr wrap="squar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Dedicated devices specifically designed for translation.</a:t>
            </a:r>
            <a:endParaRPr lang="en-US" sz="1502" dirty="0"/>
          </a:p>
        </p:txBody>
      </p:sp>
      <p:sp>
        <p:nvSpPr>
          <p:cNvPr id="19" name="Text 16"/>
          <p:cNvSpPr/>
          <p:nvPr/>
        </p:nvSpPr>
        <p:spPr>
          <a:xfrm>
            <a:off x="9141023" y="6113621"/>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Pocketalk</a:t>
            </a:r>
            <a:endParaRPr lang="en-US" sz="1502" dirty="0"/>
          </a:p>
        </p:txBody>
      </p:sp>
      <p:sp>
        <p:nvSpPr>
          <p:cNvPr id="20" name="Shape 17"/>
          <p:cNvSpPr/>
          <p:nvPr/>
        </p:nvSpPr>
        <p:spPr>
          <a:xfrm>
            <a:off x="2419945" y="6845975"/>
            <a:ext cx="9789319" cy="854393"/>
          </a:xfrm>
          <a:prstGeom prst="rect">
            <a:avLst/>
          </a:prstGeom>
          <a:solidFill>
            <a:srgbClr val="000000">
              <a:alpha val="4000"/>
            </a:srgbClr>
          </a:solidFill>
          <a:ln/>
        </p:spPr>
      </p:sp>
      <p:sp>
        <p:nvSpPr>
          <p:cNvPr id="21" name="Text 18"/>
          <p:cNvSpPr/>
          <p:nvPr/>
        </p:nvSpPr>
        <p:spPr>
          <a:xfrm>
            <a:off x="2611874" y="6968014"/>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Web-Based Platforms</a:t>
            </a:r>
            <a:endParaRPr lang="en-US" sz="1502" dirty="0"/>
          </a:p>
        </p:txBody>
      </p:sp>
      <p:sp>
        <p:nvSpPr>
          <p:cNvPr id="22" name="Text 19"/>
          <p:cNvSpPr/>
          <p:nvPr/>
        </p:nvSpPr>
        <p:spPr>
          <a:xfrm>
            <a:off x="5878354" y="6968014"/>
            <a:ext cx="2873812" cy="610314"/>
          </a:xfrm>
          <a:prstGeom prst="rect">
            <a:avLst/>
          </a:prstGeom>
          <a:noFill/>
          <a:ln/>
        </p:spPr>
        <p:txBody>
          <a:bodyPr wrap="squar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Online services accessible through web browsers.</a:t>
            </a:r>
            <a:endParaRPr lang="en-US" sz="1502" dirty="0"/>
          </a:p>
        </p:txBody>
      </p:sp>
      <p:sp>
        <p:nvSpPr>
          <p:cNvPr id="23" name="Text 20"/>
          <p:cNvSpPr/>
          <p:nvPr/>
        </p:nvSpPr>
        <p:spPr>
          <a:xfrm>
            <a:off x="9141023" y="6968014"/>
            <a:ext cx="2877622" cy="305157"/>
          </a:xfrm>
          <a:prstGeom prst="rect">
            <a:avLst/>
          </a:prstGeom>
          <a:noFill/>
          <a:ln/>
        </p:spPr>
        <p:txBody>
          <a:bodyPr wrap="none" rtlCol="0" anchor="t"/>
          <a:lstStyle/>
          <a:p>
            <a:pPr marL="0" indent="0">
              <a:lnSpc>
                <a:spcPts val="2403"/>
              </a:lnSpc>
              <a:buNone/>
            </a:pPr>
            <a:r>
              <a:rPr lang="en-US" sz="1502" dirty="0">
                <a:solidFill>
                  <a:srgbClr val="F9EEE7"/>
                </a:solidFill>
                <a:latin typeface="Quattrocento" pitchFamily="34" charset="0"/>
                <a:ea typeface="Quattrocento" pitchFamily="34" charset="-122"/>
                <a:cs typeface="Quattrocento" pitchFamily="34" charset="-120"/>
              </a:rPr>
              <a:t>Microsoft Translator</a:t>
            </a:r>
            <a:endParaRPr lang="en-US" sz="150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14630400" cy="2197060"/>
          </a:xfrm>
          <a:prstGeom prst="rect">
            <a:avLst/>
          </a:prstGeom>
        </p:spPr>
      </p:pic>
      <p:sp>
        <p:nvSpPr>
          <p:cNvPr id="5" name="Text 2"/>
          <p:cNvSpPr/>
          <p:nvPr/>
        </p:nvSpPr>
        <p:spPr>
          <a:xfrm>
            <a:off x="2796897" y="2682359"/>
            <a:ext cx="4135636" cy="516969"/>
          </a:xfrm>
          <a:prstGeom prst="rect">
            <a:avLst/>
          </a:prstGeom>
          <a:noFill/>
          <a:ln/>
        </p:spPr>
        <p:txBody>
          <a:bodyPr wrap="none" rtlCol="0" anchor="t"/>
          <a:lstStyle/>
          <a:p>
            <a:pPr marL="0" indent="0">
              <a:lnSpc>
                <a:spcPts val="4071"/>
              </a:lnSpc>
              <a:buNone/>
            </a:pPr>
            <a:r>
              <a:rPr lang="en-US" sz="3256" dirty="0">
                <a:solidFill>
                  <a:srgbClr val="FFD9BE"/>
                </a:solidFill>
                <a:latin typeface="Quattrocento" pitchFamily="34" charset="0"/>
                <a:ea typeface="Quattrocento" pitchFamily="34" charset="-122"/>
                <a:cs typeface="Quattrocento" pitchFamily="34" charset="-120"/>
              </a:rPr>
              <a:t>Machine Learning</a:t>
            </a:r>
            <a:endParaRPr lang="en-US" sz="3256" dirty="0"/>
          </a:p>
        </p:txBody>
      </p:sp>
      <p:sp>
        <p:nvSpPr>
          <p:cNvPr id="6" name="Text 3"/>
          <p:cNvSpPr/>
          <p:nvPr/>
        </p:nvSpPr>
        <p:spPr>
          <a:xfrm>
            <a:off x="2796897" y="3462933"/>
            <a:ext cx="9036487" cy="562213"/>
          </a:xfrm>
          <a:prstGeom prst="rect">
            <a:avLst/>
          </a:prstGeom>
          <a:noFill/>
          <a:ln/>
        </p:spPr>
        <p:txBody>
          <a:bodyPr wrap="square" rtlCol="0" anchor="t"/>
          <a:lstStyle/>
          <a:p>
            <a:pPr marL="0" indent="0">
              <a:lnSpc>
                <a:spcPts val="2214"/>
              </a:lnSpc>
              <a:buNone/>
            </a:pPr>
            <a:r>
              <a:rPr lang="en-US" sz="1384" dirty="0">
                <a:solidFill>
                  <a:srgbClr val="F9EEE7"/>
                </a:solidFill>
                <a:latin typeface="Quattrocento" pitchFamily="34" charset="0"/>
                <a:ea typeface="Quattrocento" pitchFamily="34" charset="-122"/>
                <a:cs typeface="Quattrocento" pitchFamily="34" charset="-120"/>
              </a:rPr>
              <a:t>The core of real-time language translation is machine learning, which enables continuous improvement and sophistication.</a:t>
            </a:r>
            <a:endParaRPr lang="en-US" sz="1384" dirty="0"/>
          </a:p>
        </p:txBody>
      </p:sp>
      <p:pic>
        <p:nvPicPr>
          <p:cNvPr id="7" name="Image 1" descr="preencoded.png"/>
          <p:cNvPicPr>
            <a:picLocks noChangeAspect="1"/>
          </p:cNvPicPr>
          <p:nvPr/>
        </p:nvPicPr>
        <p:blipFill>
          <a:blip r:embed="rId4"/>
          <a:stretch>
            <a:fillRect/>
          </a:stretch>
        </p:blipFill>
        <p:spPr>
          <a:xfrm>
            <a:off x="2796897" y="4222790"/>
            <a:ext cx="2061329" cy="1273969"/>
          </a:xfrm>
          <a:prstGeom prst="rect">
            <a:avLst/>
          </a:prstGeom>
        </p:spPr>
      </p:pic>
      <p:sp>
        <p:nvSpPr>
          <p:cNvPr id="8" name="Text 4"/>
          <p:cNvSpPr/>
          <p:nvPr/>
        </p:nvSpPr>
        <p:spPr>
          <a:xfrm>
            <a:off x="2796897" y="5716429"/>
            <a:ext cx="2061329" cy="258485"/>
          </a:xfrm>
          <a:prstGeom prst="rect">
            <a:avLst/>
          </a:prstGeom>
          <a:noFill/>
          <a:ln/>
        </p:spPr>
        <p:txBody>
          <a:bodyPr wrap="none" rtlCol="0" anchor="t"/>
          <a:lstStyle/>
          <a:p>
            <a:pPr marL="0" indent="0" algn="l">
              <a:lnSpc>
                <a:spcPts val="2035"/>
              </a:lnSpc>
              <a:buNone/>
            </a:pPr>
            <a:r>
              <a:rPr lang="en-US" sz="1628" dirty="0">
                <a:solidFill>
                  <a:srgbClr val="F9EEE7"/>
                </a:solidFill>
                <a:latin typeface="Quattrocento" pitchFamily="34" charset="0"/>
                <a:ea typeface="Quattrocento" pitchFamily="34" charset="-122"/>
                <a:cs typeface="Quattrocento" pitchFamily="34" charset="-120"/>
              </a:rPr>
              <a:t>Supervised Learning</a:t>
            </a:r>
            <a:endParaRPr lang="en-US" sz="1628" dirty="0"/>
          </a:p>
        </p:txBody>
      </p:sp>
      <p:sp>
        <p:nvSpPr>
          <p:cNvPr id="9" name="Text 5"/>
          <p:cNvSpPr/>
          <p:nvPr/>
        </p:nvSpPr>
        <p:spPr>
          <a:xfrm>
            <a:off x="2796897" y="6080284"/>
            <a:ext cx="2061329" cy="1124426"/>
          </a:xfrm>
          <a:prstGeom prst="rect">
            <a:avLst/>
          </a:prstGeom>
          <a:noFill/>
          <a:ln/>
        </p:spPr>
        <p:txBody>
          <a:bodyPr wrap="square" rtlCol="0" anchor="t"/>
          <a:lstStyle/>
          <a:p>
            <a:pPr marL="0" indent="0" algn="l">
              <a:lnSpc>
                <a:spcPts val="2214"/>
              </a:lnSpc>
              <a:buNone/>
            </a:pPr>
            <a:r>
              <a:rPr lang="en-US" sz="1384" dirty="0">
                <a:solidFill>
                  <a:srgbClr val="F9EEE7"/>
                </a:solidFill>
                <a:latin typeface="Quattrocento" pitchFamily="34" charset="0"/>
                <a:ea typeface="Quattrocento" pitchFamily="34" charset="-122"/>
                <a:cs typeface="Quattrocento" pitchFamily="34" charset="-120"/>
              </a:rPr>
              <a:t>Models are trained on labeled data, where input and output language pairs are provided.</a:t>
            </a:r>
            <a:endParaRPr lang="en-US" sz="1384" dirty="0"/>
          </a:p>
        </p:txBody>
      </p:sp>
      <p:pic>
        <p:nvPicPr>
          <p:cNvPr id="10" name="Image 2" descr="preencoded.png"/>
          <p:cNvPicPr>
            <a:picLocks noChangeAspect="1"/>
          </p:cNvPicPr>
          <p:nvPr/>
        </p:nvPicPr>
        <p:blipFill>
          <a:blip r:embed="rId5"/>
          <a:stretch>
            <a:fillRect/>
          </a:stretch>
        </p:blipFill>
        <p:spPr>
          <a:xfrm>
            <a:off x="5121831" y="4222790"/>
            <a:ext cx="2061448" cy="1273969"/>
          </a:xfrm>
          <a:prstGeom prst="rect">
            <a:avLst/>
          </a:prstGeom>
        </p:spPr>
      </p:pic>
      <p:sp>
        <p:nvSpPr>
          <p:cNvPr id="11" name="Text 6"/>
          <p:cNvSpPr/>
          <p:nvPr/>
        </p:nvSpPr>
        <p:spPr>
          <a:xfrm>
            <a:off x="5121831" y="5716429"/>
            <a:ext cx="2061448" cy="516969"/>
          </a:xfrm>
          <a:prstGeom prst="rect">
            <a:avLst/>
          </a:prstGeom>
          <a:noFill/>
          <a:ln/>
        </p:spPr>
        <p:txBody>
          <a:bodyPr wrap="square" rtlCol="0" anchor="t"/>
          <a:lstStyle/>
          <a:p>
            <a:pPr marL="0" indent="0" algn="l">
              <a:lnSpc>
                <a:spcPts val="2035"/>
              </a:lnSpc>
              <a:buNone/>
            </a:pPr>
            <a:r>
              <a:rPr lang="en-US" sz="1628" dirty="0">
                <a:solidFill>
                  <a:srgbClr val="F9EEE7"/>
                </a:solidFill>
                <a:latin typeface="Quattrocento" pitchFamily="34" charset="0"/>
                <a:ea typeface="Quattrocento" pitchFamily="34" charset="-122"/>
                <a:cs typeface="Quattrocento" pitchFamily="34" charset="-120"/>
              </a:rPr>
              <a:t>Unsupervised Learning</a:t>
            </a:r>
            <a:endParaRPr lang="en-US" sz="1628" dirty="0"/>
          </a:p>
        </p:txBody>
      </p:sp>
      <p:sp>
        <p:nvSpPr>
          <p:cNvPr id="12" name="Text 7"/>
          <p:cNvSpPr/>
          <p:nvPr/>
        </p:nvSpPr>
        <p:spPr>
          <a:xfrm>
            <a:off x="5121831" y="6338768"/>
            <a:ext cx="2061448" cy="1124426"/>
          </a:xfrm>
          <a:prstGeom prst="rect">
            <a:avLst/>
          </a:prstGeom>
          <a:noFill/>
          <a:ln/>
        </p:spPr>
        <p:txBody>
          <a:bodyPr wrap="square" rtlCol="0" anchor="t"/>
          <a:lstStyle/>
          <a:p>
            <a:pPr marL="0" indent="0" algn="l">
              <a:lnSpc>
                <a:spcPts val="2214"/>
              </a:lnSpc>
              <a:buNone/>
            </a:pPr>
            <a:r>
              <a:rPr lang="en-US" sz="1384" dirty="0">
                <a:solidFill>
                  <a:srgbClr val="F9EEE7"/>
                </a:solidFill>
                <a:latin typeface="Quattrocento" pitchFamily="34" charset="0"/>
                <a:ea typeface="Quattrocento" pitchFamily="34" charset="-122"/>
                <a:cs typeface="Quattrocento" pitchFamily="34" charset="-120"/>
              </a:rPr>
              <a:t>Models discover patterns in unlabeled data, finding hidden relationships between languages.</a:t>
            </a:r>
            <a:endParaRPr lang="en-US" sz="1384" dirty="0"/>
          </a:p>
        </p:txBody>
      </p:sp>
      <p:pic>
        <p:nvPicPr>
          <p:cNvPr id="13" name="Image 3" descr="preencoded.png"/>
          <p:cNvPicPr>
            <a:picLocks noChangeAspect="1"/>
          </p:cNvPicPr>
          <p:nvPr/>
        </p:nvPicPr>
        <p:blipFill>
          <a:blip r:embed="rId6"/>
          <a:stretch>
            <a:fillRect/>
          </a:stretch>
        </p:blipFill>
        <p:spPr>
          <a:xfrm>
            <a:off x="7446883" y="4222790"/>
            <a:ext cx="2061448" cy="1273969"/>
          </a:xfrm>
          <a:prstGeom prst="rect">
            <a:avLst/>
          </a:prstGeom>
        </p:spPr>
      </p:pic>
      <p:sp>
        <p:nvSpPr>
          <p:cNvPr id="14" name="Text 8"/>
          <p:cNvSpPr/>
          <p:nvPr/>
        </p:nvSpPr>
        <p:spPr>
          <a:xfrm>
            <a:off x="7446883" y="5716429"/>
            <a:ext cx="2061448" cy="516969"/>
          </a:xfrm>
          <a:prstGeom prst="rect">
            <a:avLst/>
          </a:prstGeom>
          <a:noFill/>
          <a:ln/>
        </p:spPr>
        <p:txBody>
          <a:bodyPr wrap="square" rtlCol="0" anchor="t"/>
          <a:lstStyle/>
          <a:p>
            <a:pPr marL="0" indent="0" algn="l">
              <a:lnSpc>
                <a:spcPts val="2035"/>
              </a:lnSpc>
              <a:buNone/>
            </a:pPr>
            <a:r>
              <a:rPr lang="en-US" sz="1628" dirty="0">
                <a:solidFill>
                  <a:srgbClr val="F9EEE7"/>
                </a:solidFill>
                <a:latin typeface="Quattrocento" pitchFamily="34" charset="0"/>
                <a:ea typeface="Quattrocento" pitchFamily="34" charset="-122"/>
                <a:cs typeface="Quattrocento" pitchFamily="34" charset="-120"/>
              </a:rPr>
              <a:t>Reinforcement Learning</a:t>
            </a:r>
            <a:endParaRPr lang="en-US" sz="1628" dirty="0"/>
          </a:p>
        </p:txBody>
      </p:sp>
      <p:sp>
        <p:nvSpPr>
          <p:cNvPr id="15" name="Text 9"/>
          <p:cNvSpPr/>
          <p:nvPr/>
        </p:nvSpPr>
        <p:spPr>
          <a:xfrm>
            <a:off x="7446883" y="6338768"/>
            <a:ext cx="2061448" cy="1405533"/>
          </a:xfrm>
          <a:prstGeom prst="rect">
            <a:avLst/>
          </a:prstGeom>
          <a:noFill/>
          <a:ln/>
        </p:spPr>
        <p:txBody>
          <a:bodyPr wrap="square" rtlCol="0" anchor="t"/>
          <a:lstStyle/>
          <a:p>
            <a:pPr marL="0" indent="0" algn="l">
              <a:lnSpc>
                <a:spcPts val="2214"/>
              </a:lnSpc>
              <a:buNone/>
            </a:pPr>
            <a:r>
              <a:rPr lang="en-US" sz="1384" dirty="0">
                <a:solidFill>
                  <a:srgbClr val="F9EEE7"/>
                </a:solidFill>
                <a:latin typeface="Quattrocento" pitchFamily="34" charset="0"/>
                <a:ea typeface="Quattrocento" pitchFamily="34" charset="-122"/>
                <a:cs typeface="Quattrocento" pitchFamily="34" charset="-120"/>
              </a:rPr>
              <a:t>Models learn through feedback, receiving rewards for accurate translations and penalties for errors.</a:t>
            </a:r>
            <a:endParaRPr lang="en-US" sz="1384" dirty="0"/>
          </a:p>
        </p:txBody>
      </p:sp>
      <p:pic>
        <p:nvPicPr>
          <p:cNvPr id="16" name="Image 4" descr="preencoded.png"/>
          <p:cNvPicPr>
            <a:picLocks noChangeAspect="1"/>
          </p:cNvPicPr>
          <p:nvPr/>
        </p:nvPicPr>
        <p:blipFill>
          <a:blip r:embed="rId7"/>
          <a:stretch>
            <a:fillRect/>
          </a:stretch>
        </p:blipFill>
        <p:spPr>
          <a:xfrm>
            <a:off x="9771936" y="4222790"/>
            <a:ext cx="2061448" cy="1273969"/>
          </a:xfrm>
          <a:prstGeom prst="rect">
            <a:avLst/>
          </a:prstGeom>
        </p:spPr>
      </p:pic>
      <p:sp>
        <p:nvSpPr>
          <p:cNvPr id="17" name="Text 10"/>
          <p:cNvSpPr/>
          <p:nvPr/>
        </p:nvSpPr>
        <p:spPr>
          <a:xfrm>
            <a:off x="9771936" y="5716429"/>
            <a:ext cx="2061448" cy="258485"/>
          </a:xfrm>
          <a:prstGeom prst="rect">
            <a:avLst/>
          </a:prstGeom>
          <a:noFill/>
          <a:ln/>
        </p:spPr>
        <p:txBody>
          <a:bodyPr wrap="none" rtlCol="0" anchor="t"/>
          <a:lstStyle/>
          <a:p>
            <a:pPr marL="0" indent="0" algn="l">
              <a:lnSpc>
                <a:spcPts val="2035"/>
              </a:lnSpc>
              <a:buNone/>
            </a:pPr>
            <a:r>
              <a:rPr lang="en-US" sz="1628" dirty="0">
                <a:solidFill>
                  <a:srgbClr val="F9EEE7"/>
                </a:solidFill>
                <a:latin typeface="Quattrocento" pitchFamily="34" charset="0"/>
                <a:ea typeface="Quattrocento" pitchFamily="34" charset="-122"/>
                <a:cs typeface="Quattrocento" pitchFamily="34" charset="-120"/>
              </a:rPr>
              <a:t>Continuous Learning</a:t>
            </a:r>
            <a:endParaRPr lang="en-US" sz="1628" dirty="0"/>
          </a:p>
        </p:txBody>
      </p:sp>
      <p:sp>
        <p:nvSpPr>
          <p:cNvPr id="18" name="Text 11"/>
          <p:cNvSpPr/>
          <p:nvPr/>
        </p:nvSpPr>
        <p:spPr>
          <a:xfrm>
            <a:off x="9771936" y="6080284"/>
            <a:ext cx="2061448" cy="1405533"/>
          </a:xfrm>
          <a:prstGeom prst="rect">
            <a:avLst/>
          </a:prstGeom>
          <a:noFill/>
          <a:ln/>
        </p:spPr>
        <p:txBody>
          <a:bodyPr wrap="square" rtlCol="0" anchor="t"/>
          <a:lstStyle/>
          <a:p>
            <a:pPr marL="0" indent="0" algn="l">
              <a:lnSpc>
                <a:spcPts val="2214"/>
              </a:lnSpc>
              <a:buNone/>
            </a:pPr>
            <a:r>
              <a:rPr lang="en-US" sz="1384" dirty="0">
                <a:solidFill>
                  <a:srgbClr val="F9EEE7"/>
                </a:solidFill>
                <a:latin typeface="Quattrocento" pitchFamily="34" charset="0"/>
                <a:ea typeface="Quattrocento" pitchFamily="34" charset="-122"/>
                <a:cs typeface="Quattrocento" pitchFamily="34" charset="-120"/>
              </a:rPr>
              <a:t>Translation models constantly adapt and improve with exposure to new data and user feedback.</a:t>
            </a:r>
            <a:endParaRPr lang="en-US" sz="138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9253299"/>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9253299"/>
          </a:xfrm>
          <a:prstGeom prst="rect">
            <a:avLst/>
          </a:prstGeom>
        </p:spPr>
      </p:pic>
      <p:sp>
        <p:nvSpPr>
          <p:cNvPr id="5" name="Text 2"/>
          <p:cNvSpPr/>
          <p:nvPr/>
        </p:nvSpPr>
        <p:spPr>
          <a:xfrm>
            <a:off x="604837" y="475178"/>
            <a:ext cx="4066342" cy="508159"/>
          </a:xfrm>
          <a:prstGeom prst="rect">
            <a:avLst/>
          </a:prstGeom>
          <a:noFill/>
          <a:ln/>
        </p:spPr>
        <p:txBody>
          <a:bodyPr wrap="none" rtlCol="0" anchor="t"/>
          <a:lstStyle/>
          <a:p>
            <a:pPr marL="0" indent="0">
              <a:lnSpc>
                <a:spcPts val="4002"/>
              </a:lnSpc>
              <a:buNone/>
            </a:pPr>
            <a:r>
              <a:rPr lang="en-US" sz="3202" dirty="0">
                <a:solidFill>
                  <a:srgbClr val="FFD9BE"/>
                </a:solidFill>
                <a:latin typeface="Quattrocento" pitchFamily="34" charset="0"/>
                <a:ea typeface="Quattrocento" pitchFamily="34" charset="-122"/>
                <a:cs typeface="Quattrocento" pitchFamily="34" charset="-120"/>
              </a:rPr>
              <a:t>Mobile Development</a:t>
            </a:r>
            <a:endParaRPr lang="en-US" sz="3202" dirty="0"/>
          </a:p>
        </p:txBody>
      </p:sp>
      <p:sp>
        <p:nvSpPr>
          <p:cNvPr id="6" name="Text 3"/>
          <p:cNvSpPr/>
          <p:nvPr/>
        </p:nvSpPr>
        <p:spPr>
          <a:xfrm>
            <a:off x="604837" y="1242536"/>
            <a:ext cx="7934325" cy="553164"/>
          </a:xfrm>
          <a:prstGeom prst="rect">
            <a:avLst/>
          </a:prstGeom>
          <a:noFill/>
          <a:ln/>
        </p:spPr>
        <p:txBody>
          <a:bodyPr wrap="square" rtlCol="0" anchor="t"/>
          <a:lstStyle/>
          <a:p>
            <a:pPr marL="0" indent="0">
              <a:lnSpc>
                <a:spcPts val="2177"/>
              </a:lnSpc>
              <a:buNone/>
            </a:pPr>
            <a:r>
              <a:rPr lang="en-US" sz="1361" dirty="0">
                <a:solidFill>
                  <a:srgbClr val="F9EEE7"/>
                </a:solidFill>
                <a:latin typeface="Quattrocento" pitchFamily="34" charset="0"/>
                <a:ea typeface="Quattrocento" pitchFamily="34" charset="-122"/>
                <a:cs typeface="Quattrocento" pitchFamily="34" charset="-120"/>
              </a:rPr>
              <a:t>The rise of mobile devices has made real-time translation accessible to a wider audience. Mobile apps offer convenience and portability, making translation available anytime, anywhere.</a:t>
            </a:r>
            <a:endParaRPr lang="en-US" sz="1361" dirty="0"/>
          </a:p>
        </p:txBody>
      </p:sp>
      <p:pic>
        <p:nvPicPr>
          <p:cNvPr id="7" name="Image 1" descr="preencoded.png"/>
          <p:cNvPicPr>
            <a:picLocks noChangeAspect="1"/>
          </p:cNvPicPr>
          <p:nvPr/>
        </p:nvPicPr>
        <p:blipFill>
          <a:blip r:embed="rId4"/>
          <a:stretch>
            <a:fillRect/>
          </a:stretch>
        </p:blipFill>
        <p:spPr>
          <a:xfrm>
            <a:off x="604837" y="1990011"/>
            <a:ext cx="431959" cy="431959"/>
          </a:xfrm>
          <a:prstGeom prst="rect">
            <a:avLst/>
          </a:prstGeom>
        </p:spPr>
      </p:pic>
      <p:sp>
        <p:nvSpPr>
          <p:cNvPr id="8" name="Text 4"/>
          <p:cNvSpPr/>
          <p:nvPr/>
        </p:nvSpPr>
        <p:spPr>
          <a:xfrm>
            <a:off x="604837" y="2594729"/>
            <a:ext cx="2033111" cy="254198"/>
          </a:xfrm>
          <a:prstGeom prst="rect">
            <a:avLst/>
          </a:prstGeom>
          <a:noFill/>
          <a:ln/>
        </p:spPr>
        <p:txBody>
          <a:bodyPr wrap="none" rtlCol="0" anchor="t"/>
          <a:lstStyle/>
          <a:p>
            <a:pPr marL="0" indent="0" algn="l">
              <a:lnSpc>
                <a:spcPts val="2001"/>
              </a:lnSpc>
              <a:buNone/>
            </a:pPr>
            <a:r>
              <a:rPr lang="en-US" sz="1601" dirty="0">
                <a:solidFill>
                  <a:srgbClr val="F9EEE7"/>
                </a:solidFill>
                <a:latin typeface="Quattrocento" pitchFamily="34" charset="0"/>
                <a:ea typeface="Quattrocento" pitchFamily="34" charset="-122"/>
                <a:cs typeface="Quattrocento" pitchFamily="34" charset="-120"/>
              </a:rPr>
              <a:t>Resource Limitations</a:t>
            </a:r>
            <a:endParaRPr lang="en-US" sz="1601" dirty="0"/>
          </a:p>
        </p:txBody>
      </p:sp>
      <p:sp>
        <p:nvSpPr>
          <p:cNvPr id="9" name="Text 5"/>
          <p:cNvSpPr/>
          <p:nvPr/>
        </p:nvSpPr>
        <p:spPr>
          <a:xfrm>
            <a:off x="604837" y="2952512"/>
            <a:ext cx="7934325" cy="276582"/>
          </a:xfrm>
          <a:prstGeom prst="rect">
            <a:avLst/>
          </a:prstGeom>
          <a:noFill/>
          <a:ln/>
        </p:spPr>
        <p:txBody>
          <a:bodyPr wrap="non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Mobile devices have less processing power and memory compared to desktop computers.</a:t>
            </a:r>
            <a:endParaRPr lang="en-US" sz="1361" dirty="0"/>
          </a:p>
        </p:txBody>
      </p:sp>
      <p:pic>
        <p:nvPicPr>
          <p:cNvPr id="10" name="Image 2" descr="preencoded.png"/>
          <p:cNvPicPr>
            <a:picLocks noChangeAspect="1"/>
          </p:cNvPicPr>
          <p:nvPr/>
        </p:nvPicPr>
        <p:blipFill>
          <a:blip r:embed="rId5"/>
          <a:stretch>
            <a:fillRect/>
          </a:stretch>
        </p:blipFill>
        <p:spPr>
          <a:xfrm>
            <a:off x="604837" y="3747492"/>
            <a:ext cx="431959" cy="431959"/>
          </a:xfrm>
          <a:prstGeom prst="rect">
            <a:avLst/>
          </a:prstGeom>
        </p:spPr>
      </p:pic>
      <p:sp>
        <p:nvSpPr>
          <p:cNvPr id="11" name="Text 6"/>
          <p:cNvSpPr/>
          <p:nvPr/>
        </p:nvSpPr>
        <p:spPr>
          <a:xfrm>
            <a:off x="604837" y="4352211"/>
            <a:ext cx="2033111" cy="254198"/>
          </a:xfrm>
          <a:prstGeom prst="rect">
            <a:avLst/>
          </a:prstGeom>
          <a:noFill/>
          <a:ln/>
        </p:spPr>
        <p:txBody>
          <a:bodyPr wrap="none" rtlCol="0" anchor="t"/>
          <a:lstStyle/>
          <a:p>
            <a:pPr marL="0" indent="0" algn="l">
              <a:lnSpc>
                <a:spcPts val="2001"/>
              </a:lnSpc>
              <a:buNone/>
            </a:pPr>
            <a:r>
              <a:rPr lang="en-US" sz="1601" dirty="0">
                <a:solidFill>
                  <a:srgbClr val="F9EEE7"/>
                </a:solidFill>
                <a:latin typeface="Quattrocento" pitchFamily="34" charset="0"/>
                <a:ea typeface="Quattrocento" pitchFamily="34" charset="-122"/>
                <a:cs typeface="Quattrocento" pitchFamily="34" charset="-120"/>
              </a:rPr>
              <a:t>Connectivity Issues</a:t>
            </a:r>
            <a:endParaRPr lang="en-US" sz="1601" dirty="0"/>
          </a:p>
        </p:txBody>
      </p:sp>
      <p:sp>
        <p:nvSpPr>
          <p:cNvPr id="12" name="Text 7"/>
          <p:cNvSpPr/>
          <p:nvPr/>
        </p:nvSpPr>
        <p:spPr>
          <a:xfrm>
            <a:off x="604837" y="4709993"/>
            <a:ext cx="7934325" cy="553164"/>
          </a:xfrm>
          <a:prstGeom prst="rect">
            <a:avLst/>
          </a:prstGeom>
          <a:noFill/>
          <a:ln/>
        </p:spPr>
        <p:txBody>
          <a:bodyPr wrap="squar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Mobile translation apps rely on internet connectivity, posing challenges in areas with limited network access.</a:t>
            </a:r>
            <a:endParaRPr lang="en-US" sz="1361" dirty="0"/>
          </a:p>
        </p:txBody>
      </p:sp>
      <p:pic>
        <p:nvPicPr>
          <p:cNvPr id="13" name="Image 3" descr="preencoded.png"/>
          <p:cNvPicPr>
            <a:picLocks noChangeAspect="1"/>
          </p:cNvPicPr>
          <p:nvPr/>
        </p:nvPicPr>
        <p:blipFill>
          <a:blip r:embed="rId6"/>
          <a:stretch>
            <a:fillRect/>
          </a:stretch>
        </p:blipFill>
        <p:spPr>
          <a:xfrm>
            <a:off x="604837" y="5781556"/>
            <a:ext cx="431959" cy="431959"/>
          </a:xfrm>
          <a:prstGeom prst="rect">
            <a:avLst/>
          </a:prstGeom>
        </p:spPr>
      </p:pic>
      <p:sp>
        <p:nvSpPr>
          <p:cNvPr id="14" name="Text 8"/>
          <p:cNvSpPr/>
          <p:nvPr/>
        </p:nvSpPr>
        <p:spPr>
          <a:xfrm>
            <a:off x="604837" y="6386274"/>
            <a:ext cx="2033111" cy="254198"/>
          </a:xfrm>
          <a:prstGeom prst="rect">
            <a:avLst/>
          </a:prstGeom>
          <a:noFill/>
          <a:ln/>
        </p:spPr>
        <p:txBody>
          <a:bodyPr wrap="none" rtlCol="0" anchor="t"/>
          <a:lstStyle/>
          <a:p>
            <a:pPr marL="0" indent="0" algn="l">
              <a:lnSpc>
                <a:spcPts val="2001"/>
              </a:lnSpc>
              <a:buNone/>
            </a:pPr>
            <a:r>
              <a:rPr lang="en-US" sz="1601" dirty="0">
                <a:solidFill>
                  <a:srgbClr val="F9EEE7"/>
                </a:solidFill>
                <a:latin typeface="Quattrocento" pitchFamily="34" charset="0"/>
                <a:ea typeface="Quattrocento" pitchFamily="34" charset="-122"/>
                <a:cs typeface="Quattrocento" pitchFamily="34" charset="-120"/>
              </a:rPr>
              <a:t>User Interface Design</a:t>
            </a:r>
            <a:endParaRPr lang="en-US" sz="1601" dirty="0"/>
          </a:p>
        </p:txBody>
      </p:sp>
      <p:sp>
        <p:nvSpPr>
          <p:cNvPr id="15" name="Text 9"/>
          <p:cNvSpPr/>
          <p:nvPr/>
        </p:nvSpPr>
        <p:spPr>
          <a:xfrm>
            <a:off x="604837" y="6744057"/>
            <a:ext cx="7934325" cy="276582"/>
          </a:xfrm>
          <a:prstGeom prst="rect">
            <a:avLst/>
          </a:prstGeom>
          <a:noFill/>
          <a:ln/>
        </p:spPr>
        <p:txBody>
          <a:bodyPr wrap="non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Mobile app interfaces need to be intuitive and user-friendly for optimal user experience.</a:t>
            </a:r>
            <a:endParaRPr lang="en-US" sz="1361" dirty="0"/>
          </a:p>
        </p:txBody>
      </p:sp>
      <p:pic>
        <p:nvPicPr>
          <p:cNvPr id="16" name="Image 4" descr="preencoded.png"/>
          <p:cNvPicPr>
            <a:picLocks noChangeAspect="1"/>
          </p:cNvPicPr>
          <p:nvPr/>
        </p:nvPicPr>
        <p:blipFill>
          <a:blip r:embed="rId7"/>
          <a:stretch>
            <a:fillRect/>
          </a:stretch>
        </p:blipFill>
        <p:spPr>
          <a:xfrm>
            <a:off x="604837" y="7539038"/>
            <a:ext cx="431959" cy="431959"/>
          </a:xfrm>
          <a:prstGeom prst="rect">
            <a:avLst/>
          </a:prstGeom>
        </p:spPr>
      </p:pic>
      <p:sp>
        <p:nvSpPr>
          <p:cNvPr id="17" name="Text 10"/>
          <p:cNvSpPr/>
          <p:nvPr/>
        </p:nvSpPr>
        <p:spPr>
          <a:xfrm>
            <a:off x="604837" y="8143756"/>
            <a:ext cx="2033111" cy="254198"/>
          </a:xfrm>
          <a:prstGeom prst="rect">
            <a:avLst/>
          </a:prstGeom>
          <a:noFill/>
          <a:ln/>
        </p:spPr>
        <p:txBody>
          <a:bodyPr wrap="none" rtlCol="0" anchor="t"/>
          <a:lstStyle/>
          <a:p>
            <a:pPr marL="0" indent="0" algn="l">
              <a:lnSpc>
                <a:spcPts val="2001"/>
              </a:lnSpc>
              <a:buNone/>
            </a:pPr>
            <a:r>
              <a:rPr lang="en-US" sz="1601" dirty="0">
                <a:solidFill>
                  <a:srgbClr val="F9EEE7"/>
                </a:solidFill>
                <a:latin typeface="Quattrocento" pitchFamily="34" charset="0"/>
                <a:ea typeface="Quattrocento" pitchFamily="34" charset="-122"/>
                <a:cs typeface="Quattrocento" pitchFamily="34" charset="-120"/>
              </a:rPr>
              <a:t>Efficient Algorithms</a:t>
            </a:r>
            <a:endParaRPr lang="en-US" sz="1601" dirty="0"/>
          </a:p>
        </p:txBody>
      </p:sp>
      <p:sp>
        <p:nvSpPr>
          <p:cNvPr id="18" name="Text 11"/>
          <p:cNvSpPr/>
          <p:nvPr/>
        </p:nvSpPr>
        <p:spPr>
          <a:xfrm>
            <a:off x="604837" y="8501539"/>
            <a:ext cx="7934325" cy="276582"/>
          </a:xfrm>
          <a:prstGeom prst="rect">
            <a:avLst/>
          </a:prstGeom>
          <a:noFill/>
          <a:ln/>
        </p:spPr>
        <p:txBody>
          <a:bodyPr wrap="none" rtlCol="0" anchor="t"/>
          <a:lstStyle/>
          <a:p>
            <a:pPr marL="0" indent="0" algn="l">
              <a:lnSpc>
                <a:spcPts val="2177"/>
              </a:lnSpc>
              <a:buNone/>
            </a:pPr>
            <a:r>
              <a:rPr lang="en-US" sz="1361" dirty="0">
                <a:solidFill>
                  <a:srgbClr val="F9EEE7"/>
                </a:solidFill>
                <a:latin typeface="Quattrocento" pitchFamily="34" charset="0"/>
                <a:ea typeface="Quattrocento" pitchFamily="34" charset="-122"/>
                <a:cs typeface="Quattrocento" pitchFamily="34" charset="-120"/>
              </a:rPr>
              <a:t>Optimized algorithms are crucial for ensuring smooth performance on mobile devices.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3981" y="1101209"/>
            <a:ext cx="4353758" cy="544235"/>
          </a:xfrm>
          <a:prstGeom prst="rect">
            <a:avLst/>
          </a:prstGeom>
          <a:noFill/>
          <a:ln/>
        </p:spPr>
        <p:txBody>
          <a:bodyPr wrap="none" rtlCol="0" anchor="t"/>
          <a:lstStyle/>
          <a:p>
            <a:pPr marL="0" indent="0">
              <a:lnSpc>
                <a:spcPts val="4285"/>
              </a:lnSpc>
              <a:buNone/>
            </a:pPr>
            <a:r>
              <a:rPr lang="en-US" sz="3428" dirty="0">
                <a:solidFill>
                  <a:srgbClr val="FFD9BE"/>
                </a:solidFill>
                <a:latin typeface="Quattrocento" pitchFamily="34" charset="0"/>
                <a:ea typeface="Quattrocento" pitchFamily="34" charset="-122"/>
                <a:cs typeface="Quattrocento" pitchFamily="34" charset="-120"/>
              </a:rPr>
              <a:t>Speech Recognition</a:t>
            </a:r>
            <a:endParaRPr lang="en-US" sz="3428" dirty="0"/>
          </a:p>
        </p:txBody>
      </p:sp>
      <p:sp>
        <p:nvSpPr>
          <p:cNvPr id="6" name="Text 3"/>
          <p:cNvSpPr/>
          <p:nvPr/>
        </p:nvSpPr>
        <p:spPr>
          <a:xfrm>
            <a:off x="6133981" y="1922978"/>
            <a:ext cx="7848838" cy="591979"/>
          </a:xfrm>
          <a:prstGeom prst="rect">
            <a:avLst/>
          </a:prstGeom>
          <a:noFill/>
          <a:ln/>
        </p:spPr>
        <p:txBody>
          <a:bodyPr wrap="square" rtlCol="0" anchor="t"/>
          <a:lstStyle/>
          <a:p>
            <a:pPr marL="0" indent="0">
              <a:lnSpc>
                <a:spcPts val="2331"/>
              </a:lnSpc>
              <a:buNone/>
            </a:pPr>
            <a:r>
              <a:rPr lang="en-US" sz="1457" dirty="0">
                <a:solidFill>
                  <a:srgbClr val="F9EEE7"/>
                </a:solidFill>
                <a:latin typeface="Quattrocento" pitchFamily="34" charset="0"/>
                <a:ea typeface="Quattrocento" pitchFamily="34" charset="-122"/>
                <a:cs typeface="Quattrocento" pitchFamily="34" charset="-120"/>
              </a:rPr>
              <a:t>Speech recognition is the cornerstone of spoken language translation. It enables the translator to understand spoken words and convert them into written text for processing.</a:t>
            </a:r>
            <a:endParaRPr lang="en-US" sz="1457" dirty="0"/>
          </a:p>
        </p:txBody>
      </p:sp>
      <p:sp>
        <p:nvSpPr>
          <p:cNvPr id="7" name="Shape 4"/>
          <p:cNvSpPr/>
          <p:nvPr/>
        </p:nvSpPr>
        <p:spPr>
          <a:xfrm>
            <a:off x="6399967" y="2723078"/>
            <a:ext cx="23098" cy="4405193"/>
          </a:xfrm>
          <a:prstGeom prst="roundRect">
            <a:avLst>
              <a:gd name="adj" fmla="val 144198"/>
            </a:avLst>
          </a:prstGeom>
          <a:solidFill>
            <a:srgbClr val="4A6B6A"/>
          </a:solidFill>
          <a:ln/>
        </p:spPr>
      </p:sp>
      <p:sp>
        <p:nvSpPr>
          <p:cNvPr id="8" name="Shape 5"/>
          <p:cNvSpPr/>
          <p:nvPr/>
        </p:nvSpPr>
        <p:spPr>
          <a:xfrm>
            <a:off x="6619637" y="3127772"/>
            <a:ext cx="647581" cy="23098"/>
          </a:xfrm>
          <a:prstGeom prst="roundRect">
            <a:avLst>
              <a:gd name="adj" fmla="val 144198"/>
            </a:avLst>
          </a:prstGeom>
          <a:solidFill>
            <a:srgbClr val="4A6B6A"/>
          </a:solidFill>
          <a:ln/>
        </p:spPr>
      </p:sp>
      <p:sp>
        <p:nvSpPr>
          <p:cNvPr id="9" name="Shape 6"/>
          <p:cNvSpPr/>
          <p:nvPr/>
        </p:nvSpPr>
        <p:spPr>
          <a:xfrm>
            <a:off x="6203394" y="2931200"/>
            <a:ext cx="416243" cy="416243"/>
          </a:xfrm>
          <a:prstGeom prst="roundRect">
            <a:avLst>
              <a:gd name="adj" fmla="val 8002"/>
            </a:avLst>
          </a:prstGeom>
          <a:solidFill>
            <a:srgbClr val="315251"/>
          </a:solidFill>
          <a:ln/>
        </p:spPr>
      </p:sp>
      <p:sp>
        <p:nvSpPr>
          <p:cNvPr id="10" name="Text 7"/>
          <p:cNvSpPr/>
          <p:nvPr/>
        </p:nvSpPr>
        <p:spPr>
          <a:xfrm>
            <a:off x="6365200" y="3008709"/>
            <a:ext cx="92512" cy="261223"/>
          </a:xfrm>
          <a:prstGeom prst="rect">
            <a:avLst/>
          </a:prstGeom>
          <a:noFill/>
          <a:ln/>
        </p:spPr>
        <p:txBody>
          <a:bodyPr wrap="none" rtlCol="0" anchor="t"/>
          <a:lstStyle/>
          <a:p>
            <a:pPr marL="0" indent="0" algn="ctr">
              <a:lnSpc>
                <a:spcPts val="2057"/>
              </a:lnSpc>
              <a:buNone/>
            </a:pPr>
            <a:r>
              <a:rPr lang="en-US" sz="2057" dirty="0">
                <a:solidFill>
                  <a:srgbClr val="F9EEE7"/>
                </a:solidFill>
                <a:latin typeface="Quattrocento" pitchFamily="34" charset="0"/>
                <a:ea typeface="Quattrocento" pitchFamily="34" charset="-122"/>
                <a:cs typeface="Quattrocento" pitchFamily="34" charset="-120"/>
              </a:rPr>
              <a:t>1</a:t>
            </a:r>
            <a:endParaRPr lang="en-US" sz="2057" dirty="0"/>
          </a:p>
        </p:txBody>
      </p:sp>
      <p:sp>
        <p:nvSpPr>
          <p:cNvPr id="11" name="Text 8"/>
          <p:cNvSpPr/>
          <p:nvPr/>
        </p:nvSpPr>
        <p:spPr>
          <a:xfrm>
            <a:off x="7429143" y="2908102"/>
            <a:ext cx="2176820" cy="272058"/>
          </a:xfrm>
          <a:prstGeom prst="rect">
            <a:avLst/>
          </a:prstGeom>
          <a:noFill/>
          <a:ln/>
        </p:spPr>
        <p:txBody>
          <a:bodyPr wrap="none" rtlCol="0" anchor="t"/>
          <a:lstStyle/>
          <a:p>
            <a:pPr marL="0" indent="0" algn="l">
              <a:lnSpc>
                <a:spcPts val="2143"/>
              </a:lnSpc>
              <a:buNone/>
            </a:pPr>
            <a:r>
              <a:rPr lang="en-US" sz="1714" dirty="0">
                <a:solidFill>
                  <a:srgbClr val="F9EEE7"/>
                </a:solidFill>
                <a:latin typeface="Quattrocento" pitchFamily="34" charset="0"/>
                <a:ea typeface="Quattrocento" pitchFamily="34" charset="-122"/>
                <a:cs typeface="Quattrocento" pitchFamily="34" charset="-120"/>
              </a:rPr>
              <a:t>Acoustic Modeling</a:t>
            </a:r>
            <a:endParaRPr lang="en-US" sz="1714" dirty="0"/>
          </a:p>
        </p:txBody>
      </p:sp>
      <p:sp>
        <p:nvSpPr>
          <p:cNvPr id="12" name="Text 9"/>
          <p:cNvSpPr/>
          <p:nvPr/>
        </p:nvSpPr>
        <p:spPr>
          <a:xfrm>
            <a:off x="7429143" y="3291126"/>
            <a:ext cx="6553676" cy="591979"/>
          </a:xfrm>
          <a:prstGeom prst="rect">
            <a:avLst/>
          </a:prstGeom>
          <a:noFill/>
          <a:ln/>
        </p:spPr>
        <p:txBody>
          <a:bodyPr wrap="square" rtlCol="0" anchor="t"/>
          <a:lstStyle/>
          <a:p>
            <a:pPr marL="0" indent="0" algn="l">
              <a:lnSpc>
                <a:spcPts val="2331"/>
              </a:lnSpc>
              <a:buNone/>
            </a:pPr>
            <a:r>
              <a:rPr lang="en-US" sz="1457" dirty="0">
                <a:solidFill>
                  <a:srgbClr val="F9EEE7"/>
                </a:solidFill>
                <a:latin typeface="Quattrocento" pitchFamily="34" charset="0"/>
                <a:ea typeface="Quattrocento" pitchFamily="34" charset="-122"/>
                <a:cs typeface="Quattrocento" pitchFamily="34" charset="-120"/>
              </a:rPr>
              <a:t>This step analyzes the acoustic characteristics of speech, recognizing the individual sounds and their variations.</a:t>
            </a:r>
            <a:endParaRPr lang="en-US" sz="1457" dirty="0"/>
          </a:p>
        </p:txBody>
      </p:sp>
      <p:sp>
        <p:nvSpPr>
          <p:cNvPr id="13" name="Shape 10"/>
          <p:cNvSpPr/>
          <p:nvPr/>
        </p:nvSpPr>
        <p:spPr>
          <a:xfrm>
            <a:off x="6619637" y="4657844"/>
            <a:ext cx="647581" cy="23098"/>
          </a:xfrm>
          <a:prstGeom prst="roundRect">
            <a:avLst>
              <a:gd name="adj" fmla="val 144198"/>
            </a:avLst>
          </a:prstGeom>
          <a:solidFill>
            <a:srgbClr val="4A6B6A"/>
          </a:solidFill>
          <a:ln/>
        </p:spPr>
      </p:sp>
      <p:sp>
        <p:nvSpPr>
          <p:cNvPr id="14" name="Shape 11"/>
          <p:cNvSpPr/>
          <p:nvPr/>
        </p:nvSpPr>
        <p:spPr>
          <a:xfrm>
            <a:off x="6203394" y="4461272"/>
            <a:ext cx="416243" cy="416243"/>
          </a:xfrm>
          <a:prstGeom prst="roundRect">
            <a:avLst>
              <a:gd name="adj" fmla="val 8002"/>
            </a:avLst>
          </a:prstGeom>
          <a:solidFill>
            <a:srgbClr val="315251"/>
          </a:solidFill>
          <a:ln/>
        </p:spPr>
      </p:sp>
      <p:sp>
        <p:nvSpPr>
          <p:cNvPr id="15" name="Text 12"/>
          <p:cNvSpPr/>
          <p:nvPr/>
        </p:nvSpPr>
        <p:spPr>
          <a:xfrm>
            <a:off x="6341507" y="4538782"/>
            <a:ext cx="140018" cy="261223"/>
          </a:xfrm>
          <a:prstGeom prst="rect">
            <a:avLst/>
          </a:prstGeom>
          <a:noFill/>
          <a:ln/>
        </p:spPr>
        <p:txBody>
          <a:bodyPr wrap="none" rtlCol="0" anchor="t"/>
          <a:lstStyle/>
          <a:p>
            <a:pPr marL="0" indent="0" algn="ctr">
              <a:lnSpc>
                <a:spcPts val="2057"/>
              </a:lnSpc>
              <a:buNone/>
            </a:pPr>
            <a:r>
              <a:rPr lang="en-US" sz="2057" dirty="0">
                <a:solidFill>
                  <a:srgbClr val="F9EEE7"/>
                </a:solidFill>
                <a:latin typeface="Quattrocento" pitchFamily="34" charset="0"/>
                <a:ea typeface="Quattrocento" pitchFamily="34" charset="-122"/>
                <a:cs typeface="Quattrocento" pitchFamily="34" charset="-120"/>
              </a:rPr>
              <a:t>2</a:t>
            </a:r>
            <a:endParaRPr lang="en-US" sz="2057" dirty="0"/>
          </a:p>
        </p:txBody>
      </p:sp>
      <p:sp>
        <p:nvSpPr>
          <p:cNvPr id="16" name="Text 13"/>
          <p:cNvSpPr/>
          <p:nvPr/>
        </p:nvSpPr>
        <p:spPr>
          <a:xfrm>
            <a:off x="7429143" y="4438174"/>
            <a:ext cx="2176820" cy="272058"/>
          </a:xfrm>
          <a:prstGeom prst="rect">
            <a:avLst/>
          </a:prstGeom>
          <a:noFill/>
          <a:ln/>
        </p:spPr>
        <p:txBody>
          <a:bodyPr wrap="none" rtlCol="0" anchor="t"/>
          <a:lstStyle/>
          <a:p>
            <a:pPr marL="0" indent="0" algn="l">
              <a:lnSpc>
                <a:spcPts val="2143"/>
              </a:lnSpc>
              <a:buNone/>
            </a:pPr>
            <a:r>
              <a:rPr lang="en-US" sz="1714" dirty="0">
                <a:solidFill>
                  <a:srgbClr val="F9EEE7"/>
                </a:solidFill>
                <a:latin typeface="Quattrocento" pitchFamily="34" charset="0"/>
                <a:ea typeface="Quattrocento" pitchFamily="34" charset="-122"/>
                <a:cs typeface="Quattrocento" pitchFamily="34" charset="-120"/>
              </a:rPr>
              <a:t>Language Modeling</a:t>
            </a:r>
            <a:endParaRPr lang="en-US" sz="1714" dirty="0"/>
          </a:p>
        </p:txBody>
      </p:sp>
      <p:sp>
        <p:nvSpPr>
          <p:cNvPr id="17" name="Text 14"/>
          <p:cNvSpPr/>
          <p:nvPr/>
        </p:nvSpPr>
        <p:spPr>
          <a:xfrm>
            <a:off x="7429143" y="4821198"/>
            <a:ext cx="6553676" cy="591979"/>
          </a:xfrm>
          <a:prstGeom prst="rect">
            <a:avLst/>
          </a:prstGeom>
          <a:noFill/>
          <a:ln/>
        </p:spPr>
        <p:txBody>
          <a:bodyPr wrap="square" rtlCol="0" anchor="t"/>
          <a:lstStyle/>
          <a:p>
            <a:pPr marL="0" indent="0" algn="l">
              <a:lnSpc>
                <a:spcPts val="2331"/>
              </a:lnSpc>
              <a:buNone/>
            </a:pPr>
            <a:r>
              <a:rPr lang="en-US" sz="1457" dirty="0">
                <a:solidFill>
                  <a:srgbClr val="F9EEE7"/>
                </a:solidFill>
                <a:latin typeface="Quattrocento" pitchFamily="34" charset="0"/>
                <a:ea typeface="Quattrocento" pitchFamily="34" charset="-122"/>
                <a:cs typeface="Quattrocento" pitchFamily="34" charset="-120"/>
              </a:rPr>
              <a:t>This step uses statistical models to understand the structure and grammar of the spoken language, predicting the most likely words based on context.</a:t>
            </a:r>
            <a:endParaRPr lang="en-US" sz="1457" dirty="0"/>
          </a:p>
        </p:txBody>
      </p:sp>
      <p:sp>
        <p:nvSpPr>
          <p:cNvPr id="18" name="Shape 15"/>
          <p:cNvSpPr/>
          <p:nvPr/>
        </p:nvSpPr>
        <p:spPr>
          <a:xfrm>
            <a:off x="6619637" y="6187916"/>
            <a:ext cx="647581" cy="23098"/>
          </a:xfrm>
          <a:prstGeom prst="roundRect">
            <a:avLst>
              <a:gd name="adj" fmla="val 144198"/>
            </a:avLst>
          </a:prstGeom>
          <a:solidFill>
            <a:srgbClr val="4A6B6A"/>
          </a:solidFill>
          <a:ln/>
        </p:spPr>
      </p:sp>
      <p:sp>
        <p:nvSpPr>
          <p:cNvPr id="19" name="Shape 16"/>
          <p:cNvSpPr/>
          <p:nvPr/>
        </p:nvSpPr>
        <p:spPr>
          <a:xfrm>
            <a:off x="6203394" y="5991344"/>
            <a:ext cx="416243" cy="416243"/>
          </a:xfrm>
          <a:prstGeom prst="roundRect">
            <a:avLst>
              <a:gd name="adj" fmla="val 8002"/>
            </a:avLst>
          </a:prstGeom>
          <a:solidFill>
            <a:srgbClr val="315251"/>
          </a:solidFill>
          <a:ln/>
        </p:spPr>
      </p:sp>
      <p:sp>
        <p:nvSpPr>
          <p:cNvPr id="20" name="Text 17"/>
          <p:cNvSpPr/>
          <p:nvPr/>
        </p:nvSpPr>
        <p:spPr>
          <a:xfrm>
            <a:off x="6340435" y="6068854"/>
            <a:ext cx="142042" cy="261223"/>
          </a:xfrm>
          <a:prstGeom prst="rect">
            <a:avLst/>
          </a:prstGeom>
          <a:noFill/>
          <a:ln/>
        </p:spPr>
        <p:txBody>
          <a:bodyPr wrap="none" rtlCol="0" anchor="t"/>
          <a:lstStyle/>
          <a:p>
            <a:pPr marL="0" indent="0" algn="ctr">
              <a:lnSpc>
                <a:spcPts val="2057"/>
              </a:lnSpc>
              <a:buNone/>
            </a:pPr>
            <a:r>
              <a:rPr lang="en-US" sz="2057" dirty="0">
                <a:solidFill>
                  <a:srgbClr val="F9EEE7"/>
                </a:solidFill>
                <a:latin typeface="Quattrocento" pitchFamily="34" charset="0"/>
                <a:ea typeface="Quattrocento" pitchFamily="34" charset="-122"/>
                <a:cs typeface="Quattrocento" pitchFamily="34" charset="-120"/>
              </a:rPr>
              <a:t>3</a:t>
            </a:r>
            <a:endParaRPr lang="en-US" sz="2057" dirty="0"/>
          </a:p>
        </p:txBody>
      </p:sp>
      <p:sp>
        <p:nvSpPr>
          <p:cNvPr id="21" name="Text 18"/>
          <p:cNvSpPr/>
          <p:nvPr/>
        </p:nvSpPr>
        <p:spPr>
          <a:xfrm>
            <a:off x="7429143" y="5968246"/>
            <a:ext cx="2176820" cy="272058"/>
          </a:xfrm>
          <a:prstGeom prst="rect">
            <a:avLst/>
          </a:prstGeom>
          <a:noFill/>
          <a:ln/>
        </p:spPr>
        <p:txBody>
          <a:bodyPr wrap="none" rtlCol="0" anchor="t"/>
          <a:lstStyle/>
          <a:p>
            <a:pPr marL="0" indent="0" algn="l">
              <a:lnSpc>
                <a:spcPts val="2143"/>
              </a:lnSpc>
              <a:buNone/>
            </a:pPr>
            <a:r>
              <a:rPr lang="en-US" sz="1714" dirty="0">
                <a:solidFill>
                  <a:srgbClr val="F9EEE7"/>
                </a:solidFill>
                <a:latin typeface="Quattrocento" pitchFamily="34" charset="0"/>
                <a:ea typeface="Quattrocento" pitchFamily="34" charset="-122"/>
                <a:cs typeface="Quattrocento" pitchFamily="34" charset="-120"/>
              </a:rPr>
              <a:t>Decoding</a:t>
            </a:r>
            <a:endParaRPr lang="en-US" sz="1714" dirty="0"/>
          </a:p>
        </p:txBody>
      </p:sp>
      <p:sp>
        <p:nvSpPr>
          <p:cNvPr id="22" name="Text 19"/>
          <p:cNvSpPr/>
          <p:nvPr/>
        </p:nvSpPr>
        <p:spPr>
          <a:xfrm>
            <a:off x="7429143" y="6351270"/>
            <a:ext cx="6553676" cy="591979"/>
          </a:xfrm>
          <a:prstGeom prst="rect">
            <a:avLst/>
          </a:prstGeom>
          <a:noFill/>
          <a:ln/>
        </p:spPr>
        <p:txBody>
          <a:bodyPr wrap="square" rtlCol="0" anchor="t"/>
          <a:lstStyle/>
          <a:p>
            <a:pPr marL="0" indent="0" algn="l">
              <a:lnSpc>
                <a:spcPts val="2331"/>
              </a:lnSpc>
              <a:buNone/>
            </a:pPr>
            <a:r>
              <a:rPr lang="en-US" sz="1457" dirty="0">
                <a:solidFill>
                  <a:srgbClr val="F9EEE7"/>
                </a:solidFill>
                <a:latin typeface="Quattrocento" pitchFamily="34" charset="0"/>
                <a:ea typeface="Quattrocento" pitchFamily="34" charset="-122"/>
                <a:cs typeface="Quattrocento" pitchFamily="34" charset="-120"/>
              </a:rPr>
              <a:t>The final step combines the acoustic and language models to convert the audio signal into a sequence of words, producing the final text output.</a:t>
            </a:r>
            <a:endParaRPr lang="en-US" sz="145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9457" y="1069538"/>
            <a:ext cx="6570821" cy="540544"/>
          </a:xfrm>
          <a:prstGeom prst="rect">
            <a:avLst/>
          </a:prstGeom>
          <a:noFill/>
          <a:ln/>
        </p:spPr>
        <p:txBody>
          <a:bodyPr wrap="none" rtlCol="0" anchor="t"/>
          <a:lstStyle/>
          <a:p>
            <a:pPr marL="0" indent="0">
              <a:lnSpc>
                <a:spcPts val="4256"/>
              </a:lnSpc>
              <a:buNone/>
            </a:pPr>
            <a:r>
              <a:rPr lang="en-US" sz="3405" dirty="0">
                <a:solidFill>
                  <a:srgbClr val="FFD9BE"/>
                </a:solidFill>
                <a:latin typeface="Quattrocento" pitchFamily="34" charset="0"/>
                <a:ea typeface="Quattrocento" pitchFamily="34" charset="-122"/>
                <a:cs typeface="Quattrocento" pitchFamily="34" charset="-120"/>
              </a:rPr>
              <a:t>Future Directions and Conclusion</a:t>
            </a:r>
            <a:endParaRPr lang="en-US" sz="3405" dirty="0"/>
          </a:p>
        </p:txBody>
      </p:sp>
      <p:sp>
        <p:nvSpPr>
          <p:cNvPr id="6" name="Text 3"/>
          <p:cNvSpPr/>
          <p:nvPr/>
        </p:nvSpPr>
        <p:spPr>
          <a:xfrm>
            <a:off x="6129457" y="1885712"/>
            <a:ext cx="7857887" cy="1175385"/>
          </a:xfrm>
          <a:prstGeom prst="rect">
            <a:avLst/>
          </a:prstGeom>
          <a:noFill/>
          <a:ln/>
        </p:spPr>
        <p:txBody>
          <a:bodyPr wrap="square" rtlCol="0" anchor="t"/>
          <a:lstStyle/>
          <a:p>
            <a:pPr marL="0" indent="0">
              <a:lnSpc>
                <a:spcPts val="2315"/>
              </a:lnSpc>
              <a:buNone/>
            </a:pPr>
            <a:r>
              <a:rPr lang="en-US" sz="1447" dirty="0">
                <a:solidFill>
                  <a:srgbClr val="F9EEE7"/>
                </a:solidFill>
                <a:latin typeface="Quattrocento" pitchFamily="34" charset="0"/>
                <a:ea typeface="Quattrocento" pitchFamily="34" charset="-122"/>
                <a:cs typeface="Quattrocento" pitchFamily="34" charset="-120"/>
              </a:rPr>
              <a:t>The field of real-time language translation is constantly evolving, driven by advancements in AI and machine learning. The future holds exciting opportunities for improved accuracy, expanded language support, and innovative applications that will further bridge language barriers.</a:t>
            </a:r>
            <a:endParaRPr lang="en-US" sz="1447" dirty="0"/>
          </a:p>
        </p:txBody>
      </p:sp>
      <p:sp>
        <p:nvSpPr>
          <p:cNvPr id="7" name="Shape 4"/>
          <p:cNvSpPr/>
          <p:nvPr/>
        </p:nvSpPr>
        <p:spPr>
          <a:xfrm>
            <a:off x="6129457" y="3474482"/>
            <a:ext cx="413385" cy="413385"/>
          </a:xfrm>
          <a:prstGeom prst="roundRect">
            <a:avLst>
              <a:gd name="adj" fmla="val 8002"/>
            </a:avLst>
          </a:prstGeom>
          <a:solidFill>
            <a:srgbClr val="315251"/>
          </a:solidFill>
          <a:ln/>
        </p:spPr>
      </p:sp>
      <p:sp>
        <p:nvSpPr>
          <p:cNvPr id="8" name="Text 5"/>
          <p:cNvSpPr/>
          <p:nvPr/>
        </p:nvSpPr>
        <p:spPr>
          <a:xfrm>
            <a:off x="6290191" y="3551396"/>
            <a:ext cx="91916" cy="259437"/>
          </a:xfrm>
          <a:prstGeom prst="rect">
            <a:avLst/>
          </a:prstGeom>
          <a:noFill/>
          <a:ln/>
        </p:spPr>
        <p:txBody>
          <a:bodyPr wrap="none" rtlCol="0" anchor="t"/>
          <a:lstStyle/>
          <a:p>
            <a:pPr marL="0" indent="0" algn="ctr">
              <a:lnSpc>
                <a:spcPts val="2043"/>
              </a:lnSpc>
              <a:buNone/>
            </a:pPr>
            <a:r>
              <a:rPr lang="en-US" sz="2043" dirty="0">
                <a:solidFill>
                  <a:srgbClr val="F9EEE7"/>
                </a:solidFill>
                <a:latin typeface="Quattrocento" pitchFamily="34" charset="0"/>
                <a:ea typeface="Quattrocento" pitchFamily="34" charset="-122"/>
                <a:cs typeface="Quattrocento" pitchFamily="34" charset="-120"/>
              </a:rPr>
              <a:t>1</a:t>
            </a:r>
            <a:endParaRPr lang="en-US" sz="2043" dirty="0"/>
          </a:p>
        </p:txBody>
      </p:sp>
      <p:sp>
        <p:nvSpPr>
          <p:cNvPr id="9" name="Text 6"/>
          <p:cNvSpPr/>
          <p:nvPr/>
        </p:nvSpPr>
        <p:spPr>
          <a:xfrm>
            <a:off x="6726555" y="3474482"/>
            <a:ext cx="2262188" cy="270272"/>
          </a:xfrm>
          <a:prstGeom prst="rect">
            <a:avLst/>
          </a:prstGeom>
          <a:noFill/>
          <a:ln/>
        </p:spPr>
        <p:txBody>
          <a:bodyPr wrap="none" rtlCol="0" anchor="t"/>
          <a:lstStyle/>
          <a:p>
            <a:pPr marL="0" indent="0">
              <a:lnSpc>
                <a:spcPts val="2128"/>
              </a:lnSpc>
              <a:buNone/>
            </a:pPr>
            <a:r>
              <a:rPr lang="en-US" sz="1702" dirty="0">
                <a:solidFill>
                  <a:srgbClr val="F9EEE7"/>
                </a:solidFill>
                <a:latin typeface="Quattrocento" pitchFamily="34" charset="0"/>
                <a:ea typeface="Quattrocento" pitchFamily="34" charset="-122"/>
                <a:cs typeface="Quattrocento" pitchFamily="34" charset="-120"/>
              </a:rPr>
              <a:t>Multimodal Translation</a:t>
            </a:r>
            <a:endParaRPr lang="en-US" sz="1702" dirty="0"/>
          </a:p>
        </p:txBody>
      </p:sp>
      <p:sp>
        <p:nvSpPr>
          <p:cNvPr id="10" name="Text 7"/>
          <p:cNvSpPr/>
          <p:nvPr/>
        </p:nvSpPr>
        <p:spPr>
          <a:xfrm>
            <a:off x="6726555" y="3855006"/>
            <a:ext cx="7260788" cy="587693"/>
          </a:xfrm>
          <a:prstGeom prst="rect">
            <a:avLst/>
          </a:prstGeom>
          <a:noFill/>
          <a:ln/>
        </p:spPr>
        <p:txBody>
          <a:bodyPr wrap="square" rtlCol="0" anchor="t"/>
          <a:lstStyle/>
          <a:p>
            <a:pPr marL="0" indent="0">
              <a:lnSpc>
                <a:spcPts val="2315"/>
              </a:lnSpc>
              <a:buNone/>
            </a:pPr>
            <a:r>
              <a:rPr lang="en-US" sz="1447" dirty="0">
                <a:solidFill>
                  <a:srgbClr val="F9EEE7"/>
                </a:solidFill>
                <a:latin typeface="Quattrocento" pitchFamily="34" charset="0"/>
                <a:ea typeface="Quattrocento" pitchFamily="34" charset="-122"/>
                <a:cs typeface="Quattrocento" pitchFamily="34" charset="-120"/>
              </a:rPr>
              <a:t>Combining text, speech, and visuals for a richer and more immersive translation experience.</a:t>
            </a:r>
            <a:endParaRPr lang="en-US" sz="1447" dirty="0"/>
          </a:p>
        </p:txBody>
      </p:sp>
      <p:sp>
        <p:nvSpPr>
          <p:cNvPr id="11" name="Shape 8"/>
          <p:cNvSpPr/>
          <p:nvPr/>
        </p:nvSpPr>
        <p:spPr>
          <a:xfrm>
            <a:off x="6129457" y="4833104"/>
            <a:ext cx="413385" cy="413385"/>
          </a:xfrm>
          <a:prstGeom prst="roundRect">
            <a:avLst>
              <a:gd name="adj" fmla="val 8002"/>
            </a:avLst>
          </a:prstGeom>
          <a:solidFill>
            <a:srgbClr val="315251"/>
          </a:solidFill>
          <a:ln/>
        </p:spPr>
      </p:sp>
      <p:sp>
        <p:nvSpPr>
          <p:cNvPr id="12" name="Text 9"/>
          <p:cNvSpPr/>
          <p:nvPr/>
        </p:nvSpPr>
        <p:spPr>
          <a:xfrm>
            <a:off x="6266617" y="4910018"/>
            <a:ext cx="139065" cy="259437"/>
          </a:xfrm>
          <a:prstGeom prst="rect">
            <a:avLst/>
          </a:prstGeom>
          <a:noFill/>
          <a:ln/>
        </p:spPr>
        <p:txBody>
          <a:bodyPr wrap="none" rtlCol="0" anchor="t"/>
          <a:lstStyle/>
          <a:p>
            <a:pPr marL="0" indent="0" algn="ctr">
              <a:lnSpc>
                <a:spcPts val="2043"/>
              </a:lnSpc>
              <a:buNone/>
            </a:pPr>
            <a:r>
              <a:rPr lang="en-US" sz="2043" dirty="0">
                <a:solidFill>
                  <a:srgbClr val="F9EEE7"/>
                </a:solidFill>
                <a:latin typeface="Quattrocento" pitchFamily="34" charset="0"/>
                <a:ea typeface="Quattrocento" pitchFamily="34" charset="-122"/>
                <a:cs typeface="Quattrocento" pitchFamily="34" charset="-120"/>
              </a:rPr>
              <a:t>2</a:t>
            </a:r>
            <a:endParaRPr lang="en-US" sz="2043" dirty="0"/>
          </a:p>
        </p:txBody>
      </p:sp>
      <p:sp>
        <p:nvSpPr>
          <p:cNvPr id="13" name="Text 10"/>
          <p:cNvSpPr/>
          <p:nvPr/>
        </p:nvSpPr>
        <p:spPr>
          <a:xfrm>
            <a:off x="6726555" y="4833104"/>
            <a:ext cx="2377797" cy="270272"/>
          </a:xfrm>
          <a:prstGeom prst="rect">
            <a:avLst/>
          </a:prstGeom>
          <a:noFill/>
          <a:ln/>
        </p:spPr>
        <p:txBody>
          <a:bodyPr wrap="none" rtlCol="0" anchor="t"/>
          <a:lstStyle/>
          <a:p>
            <a:pPr marL="0" indent="0">
              <a:lnSpc>
                <a:spcPts val="2128"/>
              </a:lnSpc>
              <a:buNone/>
            </a:pPr>
            <a:r>
              <a:rPr lang="en-US" sz="1702" dirty="0">
                <a:solidFill>
                  <a:srgbClr val="F9EEE7"/>
                </a:solidFill>
                <a:latin typeface="Quattrocento" pitchFamily="34" charset="0"/>
                <a:ea typeface="Quattrocento" pitchFamily="34" charset="-122"/>
                <a:cs typeface="Quattrocento" pitchFamily="34" charset="-120"/>
              </a:rPr>
              <a:t>Real-Time Collaboration</a:t>
            </a:r>
            <a:endParaRPr lang="en-US" sz="1702" dirty="0"/>
          </a:p>
        </p:txBody>
      </p:sp>
      <p:sp>
        <p:nvSpPr>
          <p:cNvPr id="14" name="Text 11"/>
          <p:cNvSpPr/>
          <p:nvPr/>
        </p:nvSpPr>
        <p:spPr>
          <a:xfrm>
            <a:off x="6726555" y="5213628"/>
            <a:ext cx="7260788" cy="587693"/>
          </a:xfrm>
          <a:prstGeom prst="rect">
            <a:avLst/>
          </a:prstGeom>
          <a:noFill/>
          <a:ln/>
        </p:spPr>
        <p:txBody>
          <a:bodyPr wrap="square" rtlCol="0" anchor="t"/>
          <a:lstStyle/>
          <a:p>
            <a:pPr marL="0" indent="0">
              <a:lnSpc>
                <a:spcPts val="2315"/>
              </a:lnSpc>
              <a:buNone/>
            </a:pPr>
            <a:r>
              <a:rPr lang="en-US" sz="1447" dirty="0">
                <a:solidFill>
                  <a:srgbClr val="F9EEE7"/>
                </a:solidFill>
                <a:latin typeface="Quattrocento" pitchFamily="34" charset="0"/>
                <a:ea typeface="Quattrocento" pitchFamily="34" charset="-122"/>
                <a:cs typeface="Quattrocento" pitchFamily="34" charset="-120"/>
              </a:rPr>
              <a:t>Integrating translation into collaboration tools, enabling seamless communication and teamwork across languages.</a:t>
            </a:r>
            <a:endParaRPr lang="en-US" sz="1447" dirty="0"/>
          </a:p>
        </p:txBody>
      </p:sp>
      <p:sp>
        <p:nvSpPr>
          <p:cNvPr id="15" name="Shape 12"/>
          <p:cNvSpPr/>
          <p:nvPr/>
        </p:nvSpPr>
        <p:spPr>
          <a:xfrm>
            <a:off x="6129457" y="6191726"/>
            <a:ext cx="413385" cy="413385"/>
          </a:xfrm>
          <a:prstGeom prst="roundRect">
            <a:avLst>
              <a:gd name="adj" fmla="val 8002"/>
            </a:avLst>
          </a:prstGeom>
          <a:solidFill>
            <a:srgbClr val="315251"/>
          </a:solidFill>
          <a:ln/>
        </p:spPr>
      </p:sp>
      <p:sp>
        <p:nvSpPr>
          <p:cNvPr id="16" name="Text 13"/>
          <p:cNvSpPr/>
          <p:nvPr/>
        </p:nvSpPr>
        <p:spPr>
          <a:xfrm>
            <a:off x="6265545" y="6268641"/>
            <a:ext cx="141089" cy="259437"/>
          </a:xfrm>
          <a:prstGeom prst="rect">
            <a:avLst/>
          </a:prstGeom>
          <a:noFill/>
          <a:ln/>
        </p:spPr>
        <p:txBody>
          <a:bodyPr wrap="none" rtlCol="0" anchor="t"/>
          <a:lstStyle/>
          <a:p>
            <a:pPr marL="0" indent="0" algn="ctr">
              <a:lnSpc>
                <a:spcPts val="2043"/>
              </a:lnSpc>
              <a:buNone/>
            </a:pPr>
            <a:r>
              <a:rPr lang="en-US" sz="2043" dirty="0">
                <a:solidFill>
                  <a:srgbClr val="F9EEE7"/>
                </a:solidFill>
                <a:latin typeface="Quattrocento" pitchFamily="34" charset="0"/>
                <a:ea typeface="Quattrocento" pitchFamily="34" charset="-122"/>
                <a:cs typeface="Quattrocento" pitchFamily="34" charset="-120"/>
              </a:rPr>
              <a:t>3</a:t>
            </a:r>
            <a:endParaRPr lang="en-US" sz="2043" dirty="0"/>
          </a:p>
        </p:txBody>
      </p:sp>
      <p:sp>
        <p:nvSpPr>
          <p:cNvPr id="17" name="Text 14"/>
          <p:cNvSpPr/>
          <p:nvPr/>
        </p:nvSpPr>
        <p:spPr>
          <a:xfrm>
            <a:off x="6726555" y="6191726"/>
            <a:ext cx="2161818" cy="270272"/>
          </a:xfrm>
          <a:prstGeom prst="rect">
            <a:avLst/>
          </a:prstGeom>
          <a:noFill/>
          <a:ln/>
        </p:spPr>
        <p:txBody>
          <a:bodyPr wrap="none" rtlCol="0" anchor="t"/>
          <a:lstStyle/>
          <a:p>
            <a:pPr marL="0" indent="0">
              <a:lnSpc>
                <a:spcPts val="2128"/>
              </a:lnSpc>
              <a:buNone/>
            </a:pPr>
            <a:r>
              <a:rPr lang="en-US" sz="1702" dirty="0">
                <a:solidFill>
                  <a:srgbClr val="F9EEE7"/>
                </a:solidFill>
                <a:latin typeface="Quattrocento" pitchFamily="34" charset="0"/>
                <a:ea typeface="Quattrocento" pitchFamily="34" charset="-122"/>
                <a:cs typeface="Quattrocento" pitchFamily="34" charset="-120"/>
              </a:rPr>
              <a:t>AI Advancements</a:t>
            </a:r>
            <a:endParaRPr lang="en-US" sz="1702" dirty="0"/>
          </a:p>
        </p:txBody>
      </p:sp>
      <p:sp>
        <p:nvSpPr>
          <p:cNvPr id="18" name="Text 15"/>
          <p:cNvSpPr/>
          <p:nvPr/>
        </p:nvSpPr>
        <p:spPr>
          <a:xfrm>
            <a:off x="6726555" y="6572250"/>
            <a:ext cx="7260788" cy="587693"/>
          </a:xfrm>
          <a:prstGeom prst="rect">
            <a:avLst/>
          </a:prstGeom>
          <a:noFill/>
          <a:ln/>
        </p:spPr>
        <p:txBody>
          <a:bodyPr wrap="square" rtlCol="0" anchor="t"/>
          <a:lstStyle/>
          <a:p>
            <a:pPr marL="0" indent="0">
              <a:lnSpc>
                <a:spcPts val="2315"/>
              </a:lnSpc>
              <a:buNone/>
            </a:pPr>
            <a:r>
              <a:rPr lang="en-US" sz="1447" dirty="0">
                <a:solidFill>
                  <a:srgbClr val="F9EEE7"/>
                </a:solidFill>
                <a:latin typeface="Quattrocento" pitchFamily="34" charset="0"/>
                <a:ea typeface="Quattrocento" pitchFamily="34" charset="-122"/>
                <a:cs typeface="Quattrocento" pitchFamily="34" charset="-120"/>
              </a:rPr>
              <a:t>Leveraging advanced AI and machine learning techniques to further improve translation accuracy, context awareness, and fluency.</a:t>
            </a:r>
            <a:endParaRPr lang="en-US" sz="144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914</Words>
  <Application>Microsoft Office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Jaswanth Kollipara</cp:lastModifiedBy>
  <cp:revision>2</cp:revision>
  <dcterms:created xsi:type="dcterms:W3CDTF">2024-07-18T11:36:20Z</dcterms:created>
  <dcterms:modified xsi:type="dcterms:W3CDTF">2024-07-18T11:40:02Z</dcterms:modified>
</cp:coreProperties>
</file>